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69" r:id="rId3"/>
    <p:sldId id="267" r:id="rId4"/>
    <p:sldId id="268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A82AF-C2A4-476C-A950-8D5BDD17446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CC07-7E38-487B-B0C0-5782BBF6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0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hyperlink" Target="https://jamboree.scouting.org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ree.scouting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hyperlink" Target="https://jamboree.scouting.org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ree.scouting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ree.scouting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ree.scouting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s://jamboree.scouting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6818076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668735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54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666906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latin typeface="Segoe Print" panose="02000600000000000000" pitchFamily="2" charset="0"/>
              </a:defRPr>
            </a:lvl1pPr>
          </a:lstStyle>
          <a:p>
            <a:r>
              <a:rPr lang="en-US" dirty="0"/>
              <a:t>Face the challenge at </a:t>
            </a:r>
            <a:r>
              <a:rPr lang="en-US" dirty="0">
                <a:hlinkClick r:id="rId5"/>
              </a:rPr>
              <a:t>jamboree.scouting.org/</a:t>
            </a:r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5C3F800-8611-46A6-83E0-49D93B00AE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7" y="1092141"/>
            <a:ext cx="3707646" cy="37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9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jamboree.scouting.org/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jamboree.scouting.org/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0817D1A-8C61-4D72-BF3B-3E17D9A2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5D55F1-BE6B-4B59-94DB-91BDEE3A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</a:t>
            </a:r>
            <a:r>
              <a:rPr lang="en-US">
                <a:hlinkClick r:id="rId2"/>
              </a:rPr>
              <a:t>jamboree.scouting.org/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9E4F53-42FF-4C35-ADD8-34F94BEC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6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dirty="0"/>
              <a:t>Face the challenge at </a:t>
            </a:r>
            <a:r>
              <a:rPr lang="en-US" dirty="0">
                <a:hlinkClick r:id="rId4"/>
              </a:rPr>
              <a:t>jamboree.scouting.org/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 the challenge at </a:t>
            </a:r>
            <a:r>
              <a:rPr lang="en-US" dirty="0">
                <a:hlinkClick r:id="rId2"/>
              </a:rPr>
              <a:t>jamboree.scouting.org/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 the challenge at </a:t>
            </a:r>
            <a:r>
              <a:rPr lang="en-US" dirty="0">
                <a:hlinkClick r:id="rId2"/>
              </a:rPr>
              <a:t>jamboree.scouting.org/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 the challenge at </a:t>
            </a:r>
            <a:r>
              <a:rPr lang="en-US" dirty="0">
                <a:hlinkClick r:id="rId2"/>
              </a:rPr>
              <a:t>jamboree.scouting.org/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jamboree.scouting.org/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8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 the challenge at </a:t>
            </a:r>
            <a:r>
              <a:rPr lang="en-US" dirty="0">
                <a:hlinkClick r:id="rId4"/>
              </a:rPr>
              <a:t>jamboree.scouting.org/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jamboree.scouting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2"/>
                </a:solidFill>
                <a:latin typeface="Segoe Print" panose="02000600000000000000" pitchFamily="2" charset="0"/>
              </a:defRPr>
            </a:lvl1pPr>
          </a:lstStyle>
          <a:p>
            <a:r>
              <a:rPr lang="en-US"/>
              <a:t>Face the challenge at </a:t>
            </a:r>
            <a:r>
              <a:rPr lang="en-US">
                <a:hlinkClick r:id="rId13"/>
              </a:rPr>
              <a:t>jamboree.scouting.org/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  <a:solidFill>
            <a:schemeClr val="accent1"/>
          </a:solidFill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94E50-A0B4-48E8-BB64-92F76BC46C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973346D-9F96-4424-B1F4-2B551AEBC7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1" y="220090"/>
            <a:ext cx="1630113" cy="163011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9F5A37-5553-43E0-BF6C-6F0B94C61A89}"/>
              </a:ext>
            </a:extLst>
          </p:cNvPr>
          <p:cNvSpPr/>
          <p:nvPr userDrawn="1"/>
        </p:nvSpPr>
        <p:spPr>
          <a:xfrm>
            <a:off x="1034473" y="2096655"/>
            <a:ext cx="10113818" cy="4027054"/>
          </a:xfrm>
          <a:custGeom>
            <a:avLst/>
            <a:gdLst>
              <a:gd name="connsiteX0" fmla="*/ 0 w 10113818"/>
              <a:gd name="connsiteY0" fmla="*/ 4027054 h 4027054"/>
              <a:gd name="connsiteX1" fmla="*/ 0 w 10113818"/>
              <a:gd name="connsiteY1" fmla="*/ 0 h 4027054"/>
              <a:gd name="connsiteX2" fmla="*/ 10113818 w 10113818"/>
              <a:gd name="connsiteY2" fmla="*/ 0 h 402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3818" h="4027054">
                <a:moveTo>
                  <a:pt x="0" y="4027054"/>
                </a:moveTo>
                <a:lnTo>
                  <a:pt x="0" y="0"/>
                </a:lnTo>
                <a:lnTo>
                  <a:pt x="10113818" y="0"/>
                </a:ln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keljwhite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mmitbsa.org/about-us/venues/adventure-valley/the-rocks/" TargetMode="External"/><Relationship Id="rId13" Type="http://schemas.openxmlformats.org/officeDocument/2006/relationships/hyperlink" Target="https://www.summitbsa.org/about-us/venues/polaris-ohv-center-excellence/" TargetMode="External"/><Relationship Id="rId3" Type="http://schemas.openxmlformats.org/officeDocument/2006/relationships/hyperlink" Target="https://www.summitbsa.org/about-us/venues/canopy/" TargetMode="External"/><Relationship Id="rId7" Type="http://schemas.openxmlformats.org/officeDocument/2006/relationships/hyperlink" Target="https://www.summitbsa.org/about-us/venues/thrasher-mountain/the-bows/" TargetMode="External"/><Relationship Id="rId12" Type="http://schemas.openxmlformats.org/officeDocument/2006/relationships/hyperlink" Target="https://www.summitbsa.org/about-us/venues/thrasher-mountain/the-trax/" TargetMode="External"/><Relationship Id="rId2" Type="http://schemas.openxmlformats.org/officeDocument/2006/relationships/hyperlink" Target="https://www.summitbsa.org/about-us/venues/adventure-valley/zi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ummitbsa.org/about-us/venues/thrasher-mountain/the-barrels/" TargetMode="External"/><Relationship Id="rId11" Type="http://schemas.openxmlformats.org/officeDocument/2006/relationships/hyperlink" Target="https://www.summitbsa.org/about-us/venues/thrasher-mountain/park/" TargetMode="External"/><Relationship Id="rId5" Type="http://schemas.openxmlformats.org/officeDocument/2006/relationships/hyperlink" Target="https://www.summitbsa.org/about-us/venues/adventure-valley/the-gears/" TargetMode="External"/><Relationship Id="rId15" Type="http://schemas.openxmlformats.org/officeDocument/2006/relationships/hyperlink" Target="https://jamboree.scouting.org/" TargetMode="External"/><Relationship Id="rId10" Type="http://schemas.openxmlformats.org/officeDocument/2006/relationships/hyperlink" Target="https://www.summitbsa.org/about-us/venues/tridave-lake/" TargetMode="External"/><Relationship Id="rId4" Type="http://schemas.openxmlformats.org/officeDocument/2006/relationships/hyperlink" Target="https://www.summitbsa.org/about-us/venues/adventure-valley/the-ropes/" TargetMode="External"/><Relationship Id="rId9" Type="http://schemas.openxmlformats.org/officeDocument/2006/relationships/hyperlink" Target="https://en.wikipedia.org/wiki/Rocks_and_Boulder_Cove" TargetMode="External"/><Relationship Id="rId14" Type="http://schemas.openxmlformats.org/officeDocument/2006/relationships/hyperlink" Target="https://www.summitbsa.org/patch-trading-basics-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jamboree.scouting.org/" TargetMode="External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vimeo.com/37321063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hyperlink" Target="https://vimeo.com/345486452" TargetMode="External"/><Relationship Id="rId2" Type="http://schemas.openxmlformats.org/officeDocument/2006/relationships/hyperlink" Target="https://jamboree.scouti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347767381" TargetMode="External"/><Relationship Id="rId5" Type="http://schemas.openxmlformats.org/officeDocument/2006/relationships/hyperlink" Target="https://vimeo.com/361359674" TargetMode="External"/><Relationship Id="rId4" Type="http://schemas.openxmlformats.org/officeDocument/2006/relationships/hyperlink" Target="https://vimeo.com/361359699" TargetMode="External"/><Relationship Id="rId9" Type="http://schemas.openxmlformats.org/officeDocument/2006/relationships/hyperlink" Target="https://vimeo.com/36649236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ree.scouting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youtube.com/watch?v=keU8PM7ZvXk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s://www.youtube.com/watch?v=2w4PRutU-D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hyperlink" Target="https://jamboree.scouting.org/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571-2021jambo" TargetMode="External"/><Relationship Id="rId2" Type="http://schemas.openxmlformats.org/officeDocument/2006/relationships/hyperlink" Target="https://jamboree.scouting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4847-C26B-4EBF-BB97-30D49D79A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476" y="1399032"/>
            <a:ext cx="6687350" cy="3035808"/>
          </a:xfrm>
        </p:spPr>
        <p:txBody>
          <a:bodyPr/>
          <a:lstStyle/>
          <a:p>
            <a:r>
              <a:rPr lang="en-US" sz="4400" dirty="0"/>
              <a:t>2021 National Jamboree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B8D99-528D-4DEB-9C1F-E2EE4A126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6669062" cy="12027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3/1/2020</a:t>
            </a:r>
          </a:p>
          <a:p>
            <a:r>
              <a:rPr lang="en-US" dirty="0"/>
              <a:t>Mikel White, </a:t>
            </a:r>
            <a:br>
              <a:rPr lang="en-US" dirty="0"/>
            </a:br>
            <a:r>
              <a:rPr lang="en-US" dirty="0">
                <a:hlinkClick r:id="rId2"/>
              </a:rPr>
              <a:t>mikeljwhite@gmail.com</a:t>
            </a:r>
            <a:br>
              <a:rPr lang="en-US" dirty="0"/>
            </a:br>
            <a:r>
              <a:rPr lang="en-US" dirty="0"/>
              <a:t>469-865-9410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DB8D2-F99D-4089-AB1A-266F84A1F549}"/>
              </a:ext>
            </a:extLst>
          </p:cNvPr>
          <p:cNvSpPr txBox="1"/>
          <p:nvPr/>
        </p:nvSpPr>
        <p:spPr>
          <a:xfrm>
            <a:off x="1051560" y="5693087"/>
            <a:ext cx="7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Print" panose="02000600000000000000" pitchFamily="2" charset="0"/>
              </a:rPr>
              <a:t>Character is created when you achieve more than you thought possible</a:t>
            </a:r>
          </a:p>
        </p:txBody>
      </p:sp>
    </p:spTree>
    <p:extLst>
      <p:ext uri="{BB962C8B-B14F-4D97-AF65-F5344CB8AC3E}">
        <p14:creationId xmlns:p14="http://schemas.microsoft.com/office/powerpoint/2010/main" val="123638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9DCB-F58D-40FA-A9FD-BDB7FEC5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happens at the Jamboree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4E33-F551-4214-9332-E6985FAEE5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Zip lines</a:t>
            </a:r>
            <a:endParaRPr lang="en-US" dirty="0"/>
          </a:p>
          <a:p>
            <a:r>
              <a:rPr lang="en-US" dirty="0">
                <a:hlinkClick r:id="rId3"/>
              </a:rPr>
              <a:t>Canopy tours</a:t>
            </a:r>
            <a:endParaRPr lang="en-US" dirty="0"/>
          </a:p>
          <a:p>
            <a:r>
              <a:rPr lang="en-US" dirty="0">
                <a:hlinkClick r:id="rId4"/>
              </a:rPr>
              <a:t>Challenge courses</a:t>
            </a:r>
            <a:endParaRPr lang="en-US" dirty="0"/>
          </a:p>
          <a:p>
            <a:r>
              <a:rPr lang="en-US" dirty="0">
                <a:hlinkClick r:id="rId5"/>
              </a:rPr>
              <a:t>Mountain biking</a:t>
            </a:r>
            <a:endParaRPr lang="en-US" dirty="0"/>
          </a:p>
          <a:p>
            <a:r>
              <a:rPr lang="en-US" dirty="0"/>
              <a:t>13 acres of shooting sports ranges, including </a:t>
            </a:r>
            <a:r>
              <a:rPr lang="en-US" dirty="0">
                <a:hlinkClick r:id="rId6"/>
              </a:rPr>
              <a:t>The Barrels</a:t>
            </a:r>
            <a:r>
              <a:rPr lang="en-US" dirty="0"/>
              <a:t> (shotguns, rifles, and pistols) and </a:t>
            </a:r>
            <a:r>
              <a:rPr lang="en-US" dirty="0">
                <a:hlinkClick r:id="rId7"/>
              </a:rPr>
              <a:t>The Bows</a:t>
            </a:r>
            <a:r>
              <a:rPr lang="en-US" dirty="0"/>
              <a:t> (archery)</a:t>
            </a:r>
          </a:p>
          <a:p>
            <a:r>
              <a:rPr lang="en-US" dirty="0"/>
              <a:t>Bouldering and </a:t>
            </a:r>
            <a:r>
              <a:rPr lang="en-US" dirty="0">
                <a:hlinkClick r:id="rId8"/>
              </a:rPr>
              <a:t>rock climbing</a:t>
            </a:r>
            <a:r>
              <a:rPr lang="en-US" dirty="0"/>
              <a:t> in </a:t>
            </a:r>
            <a:r>
              <a:rPr lang="en-US" dirty="0">
                <a:hlinkClick r:id="rId9"/>
              </a:rPr>
              <a:t>the largest man-made climbing area in the world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572B98-96DF-4750-A975-A549648BB9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10"/>
              </a:rPr>
              <a:t>Kayaking</a:t>
            </a:r>
            <a:endParaRPr lang="en-US" dirty="0"/>
          </a:p>
          <a:p>
            <a:r>
              <a:rPr lang="en-US" dirty="0">
                <a:hlinkClick r:id="rId11"/>
              </a:rPr>
              <a:t>Skateboarding</a:t>
            </a:r>
            <a:endParaRPr lang="en-US" dirty="0"/>
          </a:p>
          <a:p>
            <a:r>
              <a:rPr lang="en-US" dirty="0">
                <a:hlinkClick r:id="rId12"/>
              </a:rPr>
              <a:t>BMX</a:t>
            </a:r>
            <a:endParaRPr lang="en-US" dirty="0"/>
          </a:p>
          <a:p>
            <a:r>
              <a:rPr lang="en-US" dirty="0">
                <a:hlinkClick r:id="rId13"/>
              </a:rPr>
              <a:t>ATVs</a:t>
            </a:r>
            <a:endParaRPr lang="en-US" dirty="0"/>
          </a:p>
          <a:p>
            <a:r>
              <a:rPr lang="en-US" dirty="0"/>
              <a:t>STEM activities</a:t>
            </a:r>
          </a:p>
          <a:p>
            <a:r>
              <a:rPr lang="en-US" dirty="0"/>
              <a:t>Camping</a:t>
            </a:r>
          </a:p>
          <a:p>
            <a:r>
              <a:rPr lang="en-US" dirty="0">
                <a:hlinkClick r:id="rId14"/>
              </a:rPr>
              <a:t>Patch trading</a:t>
            </a:r>
            <a:r>
              <a:rPr lang="en-US" dirty="0"/>
              <a:t> (which gets </a:t>
            </a:r>
            <a:r>
              <a:rPr lang="en-US" dirty="0" err="1"/>
              <a:t>kinda</a:t>
            </a:r>
            <a:r>
              <a:rPr lang="en-US" dirty="0"/>
              <a:t> crazy)</a:t>
            </a:r>
          </a:p>
          <a:p>
            <a:r>
              <a:rPr lang="en-US" dirty="0"/>
              <a:t>Leadership Heights program (new for 2021)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D5FA-7D37-49CA-AFEA-C1CC499F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6E9C-DF29-41EF-8056-BE012D09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</a:t>
            </a:r>
            <a:r>
              <a:rPr lang="en-US">
                <a:hlinkClick r:id="rId15"/>
              </a:rPr>
              <a:t>jamboree.scouting.org/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139C-A5AC-4532-9BE8-38CDF2CE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hlinkClick r:id="rId4"/>
            <a:extLst>
              <a:ext uri="{FF2B5EF4-FFF2-40B4-BE49-F238E27FC236}">
                <a16:creationId xmlns:a16="http://schemas.microsoft.com/office/drawing/2014/main" id="{72EBA223-EE30-4F26-A4AD-D03BA29AF4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90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6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3AC28-B240-4D54-B19E-F730E25F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>
                <a:latin typeface="+mj-lt"/>
              </a:rPr>
              <a:t>Promotional Video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2B35-FC91-4058-9A77-81BEF6D0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Face the challenge at </a:t>
            </a: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8"/>
              </a:rPr>
              <a:t>jamboree.scouting.org/</a:t>
            </a:r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590DA-7C2C-45FF-B314-72D93247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  <a:latin typeface="+mn-lt"/>
                <a:cs typeface="+mn-cs"/>
              </a:rPr>
              <a:t>1/29/2020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398C-6ADE-45F9-83B0-0BF856FB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594E50-A0B4-48E8-BB64-92F76BC46C94}" type="slidenum">
              <a:rPr lang="en-US" smtClean="0">
                <a:solidFill>
                  <a:srgbClr val="FFFFFF"/>
                </a:solidFill>
                <a:latin typeface="+mj-lt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5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9C04-6DC8-4778-8404-D35E118E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Jamboree</a:t>
            </a:r>
            <a:r>
              <a:rPr lang="en-US" dirty="0"/>
              <a:t> venues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9378C9-D964-48FC-B7C6-E155C2747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4178" y="2120900"/>
            <a:ext cx="5930713" cy="40513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AEE7-AA81-4098-A5C6-B07E075A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9E98B-5D7A-4479-964D-A2606B95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</a:t>
            </a:r>
            <a:r>
              <a:rPr lang="en-US">
                <a:hlinkClick r:id="rId2"/>
              </a:rPr>
              <a:t>jamboree.scouting.org/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753A3-06CA-4099-8B82-B9C527E6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E103CD17-9B11-4502-BC6F-DA63284904B4}"/>
              </a:ext>
            </a:extLst>
          </p:cNvPr>
          <p:cNvSpPr txBox="1"/>
          <p:nvPr/>
        </p:nvSpPr>
        <p:spPr>
          <a:xfrm>
            <a:off x="1347018" y="2222090"/>
            <a:ext cx="2969342" cy="184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BD58513A-7FC3-4494-8010-39AE4939D81C}"/>
              </a:ext>
            </a:extLst>
          </p:cNvPr>
          <p:cNvSpPr txBox="1"/>
          <p:nvPr/>
        </p:nvSpPr>
        <p:spPr>
          <a:xfrm>
            <a:off x="4323520" y="2222090"/>
            <a:ext cx="2969342" cy="184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61CB0C5C-660B-4D15-9449-CD7D88304782}"/>
              </a:ext>
            </a:extLst>
          </p:cNvPr>
          <p:cNvSpPr txBox="1"/>
          <p:nvPr/>
        </p:nvSpPr>
        <p:spPr>
          <a:xfrm>
            <a:off x="4323520" y="4247437"/>
            <a:ext cx="2969342" cy="184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hlinkClick r:id="rId7"/>
            <a:extLst>
              <a:ext uri="{FF2B5EF4-FFF2-40B4-BE49-F238E27FC236}">
                <a16:creationId xmlns:a16="http://schemas.microsoft.com/office/drawing/2014/main" id="{C1184E18-368C-43CD-A10D-95A292B5466A}"/>
              </a:ext>
            </a:extLst>
          </p:cNvPr>
          <p:cNvSpPr txBox="1"/>
          <p:nvPr/>
        </p:nvSpPr>
        <p:spPr>
          <a:xfrm>
            <a:off x="1339859" y="4247437"/>
            <a:ext cx="2969342" cy="184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081E2-10E1-4322-A50F-EF9FE9838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942" y="2208778"/>
            <a:ext cx="2967626" cy="1923613"/>
          </a:xfrm>
          <a:prstGeom prst="rect">
            <a:avLst/>
          </a:prstGeom>
        </p:spPr>
      </p:pic>
      <p:sp>
        <p:nvSpPr>
          <p:cNvPr id="14" name="TextBox 13">
            <a:hlinkClick r:id="rId9"/>
            <a:extLst>
              <a:ext uri="{FF2B5EF4-FFF2-40B4-BE49-F238E27FC236}">
                <a16:creationId xmlns:a16="http://schemas.microsoft.com/office/drawing/2014/main" id="{FD7ED9F4-BEC2-4FBF-9C13-7D2DAF625E59}"/>
              </a:ext>
            </a:extLst>
          </p:cNvPr>
          <p:cNvSpPr txBox="1"/>
          <p:nvPr/>
        </p:nvSpPr>
        <p:spPr>
          <a:xfrm>
            <a:off x="7195159" y="2181854"/>
            <a:ext cx="2969342" cy="184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40174-8F52-4991-8430-F47E05752319}"/>
              </a:ext>
            </a:extLst>
          </p:cNvPr>
          <p:cNvSpPr txBox="1"/>
          <p:nvPr/>
        </p:nvSpPr>
        <p:spPr>
          <a:xfrm>
            <a:off x="7415784" y="4247438"/>
            <a:ext cx="4014216" cy="172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08E6-2B03-4384-AF7D-816A8CE9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Ten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BA8A-850B-468F-B616-426C6CA8D0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Jamboree admission and perks</a:t>
            </a:r>
          </a:p>
          <a:p>
            <a:pPr lvl="1"/>
            <a:r>
              <a:rPr lang="en-US" dirty="0"/>
              <a:t>Duffle bag, day pack, neckerchief, patch</a:t>
            </a:r>
          </a:p>
          <a:p>
            <a:r>
              <a:rPr lang="en-US" dirty="0"/>
              <a:t>Airfare and one checked bag</a:t>
            </a:r>
          </a:p>
          <a:p>
            <a:r>
              <a:rPr lang="en-US" dirty="0"/>
              <a:t>All meals</a:t>
            </a:r>
          </a:p>
          <a:p>
            <a:r>
              <a:rPr lang="en-US" dirty="0"/>
              <a:t>All lodging</a:t>
            </a:r>
          </a:p>
          <a:p>
            <a:r>
              <a:rPr lang="en-US" dirty="0"/>
              <a:t>Private uniformed security personal on duty all night in hotels – each floor</a:t>
            </a:r>
          </a:p>
          <a:p>
            <a:r>
              <a:rPr lang="en-US" dirty="0"/>
              <a:t>Bus transportation including DC tours</a:t>
            </a:r>
          </a:p>
          <a:p>
            <a:pPr lvl="1"/>
            <a:r>
              <a:rPr lang="en-US" dirty="0"/>
              <a:t>One day of touring will be via DC Metro</a:t>
            </a:r>
          </a:p>
          <a:p>
            <a:r>
              <a:rPr lang="en-US" dirty="0"/>
              <a:t>Adult leaders in each troop</a:t>
            </a:r>
          </a:p>
          <a:p>
            <a:r>
              <a:rPr lang="en-US" dirty="0"/>
              <a:t>Council leaders traveling with contingent</a:t>
            </a:r>
          </a:p>
          <a:p>
            <a:r>
              <a:rPr lang="en-US" dirty="0"/>
              <a:t>Professional travel service coordinator</a:t>
            </a:r>
          </a:p>
          <a:p>
            <a:r>
              <a:rPr lang="en-US" dirty="0"/>
              <a:t>Trip insurance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78E71B-B008-4238-9E35-E3F45236C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Itinerary</a:t>
            </a:r>
            <a:endParaRPr lang="en-US" b="1" dirty="0"/>
          </a:p>
          <a:p>
            <a:r>
              <a:rPr lang="en-US" dirty="0"/>
              <a:t>7/17 Air travel to NYC</a:t>
            </a:r>
          </a:p>
          <a:p>
            <a:pPr lvl="1"/>
            <a:r>
              <a:rPr lang="en-US" dirty="0"/>
              <a:t>Touring, spend night near Time Square</a:t>
            </a:r>
          </a:p>
          <a:p>
            <a:r>
              <a:rPr lang="en-US" dirty="0"/>
              <a:t>7/18,  NYC, bus to DC, tour DC</a:t>
            </a:r>
          </a:p>
          <a:p>
            <a:pPr lvl="1"/>
            <a:r>
              <a:rPr lang="en-US" dirty="0"/>
              <a:t>May choose to go through </a:t>
            </a:r>
            <a:r>
              <a:rPr lang="en-US" dirty="0" err="1"/>
              <a:t>Philidelphia</a:t>
            </a:r>
            <a:endParaRPr lang="en-US" dirty="0"/>
          </a:p>
          <a:p>
            <a:r>
              <a:rPr lang="en-US" dirty="0"/>
              <a:t>7/19, tour DC</a:t>
            </a:r>
          </a:p>
          <a:p>
            <a:r>
              <a:rPr lang="en-US" dirty="0"/>
              <a:t>7/20, tour DC</a:t>
            </a:r>
          </a:p>
          <a:p>
            <a:r>
              <a:rPr lang="en-US" dirty="0"/>
              <a:t>7/21, leave DC for Jamboree</a:t>
            </a:r>
          </a:p>
          <a:p>
            <a:r>
              <a:rPr lang="en-US" dirty="0"/>
              <a:t>7/21-7/30, Jamboree</a:t>
            </a:r>
          </a:p>
          <a:p>
            <a:r>
              <a:rPr lang="en-US" dirty="0"/>
              <a:t>7/30, Depart for DC on bus, tour DC</a:t>
            </a:r>
          </a:p>
          <a:p>
            <a:pPr lvl="1"/>
            <a:r>
              <a:rPr lang="en-US" dirty="0"/>
              <a:t>Possibly post jamboree white-water rafting, tour of Monticello </a:t>
            </a:r>
          </a:p>
          <a:p>
            <a:r>
              <a:rPr lang="en-US" dirty="0"/>
              <a:t>7/31, Air travel from DC to Dallas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*Short trip has air travel to DC on 7/20 and follows the rest of the itinerary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E0A5A-3A67-4A11-8C34-F16ED910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6C0F-D596-45CE-8F36-7985EDC4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</a:t>
            </a:r>
            <a:r>
              <a:rPr lang="en-US">
                <a:hlinkClick r:id="rId2"/>
              </a:rPr>
              <a:t>jamboree.scouting.org/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A12B-96F4-47A7-B806-4C93447A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3155-5240-4ADE-B523-04910944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Photo’s – past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46D1-1BF3-4FF7-A022-8BC2FAABD9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https://www.youtube.com/watch?v=2w4PRutU-Dw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https://www.youtube.com/watch?v=keU8PM7ZvXk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9" name="Content Placeholder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0916BAD-49F6-4718-987F-FCE709439C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90" y="2194242"/>
            <a:ext cx="2652183" cy="397827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1EC88-705F-4905-9BF9-8FA1FC6B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7D234-3FC6-4B85-9FA2-CA887960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</a:t>
            </a:r>
            <a:r>
              <a:rPr lang="en-US">
                <a:hlinkClick r:id="rId5"/>
              </a:rPr>
              <a:t>jamboree.scouting.org/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C92F4-D11A-402D-9D9E-EC03D91B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1DF4B10-2235-4F95-94F7-A032286DF9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70" y="2134119"/>
            <a:ext cx="2727260" cy="1820446"/>
          </a:xfrm>
          <a:prstGeom prst="rect">
            <a:avLst/>
          </a:prstGeom>
        </p:spPr>
      </p:pic>
      <p:pic>
        <p:nvPicPr>
          <p:cNvPr id="13" name="Picture 1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24EA22B-E499-47C9-B4BE-592D951DF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89" y="4301478"/>
            <a:ext cx="2388153" cy="1791115"/>
          </a:xfrm>
          <a:prstGeom prst="rect">
            <a:avLst/>
          </a:prstGeom>
        </p:spPr>
      </p:pic>
      <p:pic>
        <p:nvPicPr>
          <p:cNvPr id="15" name="Picture 14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44F3278-4D1E-4B5B-9B37-C664758D7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60" y="3994709"/>
            <a:ext cx="3273551" cy="2183433"/>
          </a:xfrm>
          <a:prstGeom prst="rect">
            <a:avLst/>
          </a:prstGeom>
        </p:spPr>
      </p:pic>
      <p:pic>
        <p:nvPicPr>
          <p:cNvPr id="18" name="Picture 17" descr="A picture containing outdoor, object, grass, tent&#10;&#10;Description automatically generated">
            <a:extLst>
              <a:ext uri="{FF2B5EF4-FFF2-40B4-BE49-F238E27FC236}">
                <a16:creationId xmlns:a16="http://schemas.microsoft.com/office/drawing/2014/main" id="{E7ADC70E-8B6E-4B2A-B0E4-9E62579221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88" y="2734015"/>
            <a:ext cx="2425852" cy="14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68FF-E9DC-4A87-A0D9-BA458D08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8329-85B2-45F1-8739-C691DB7DB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026152" cy="3977640"/>
          </a:xfrm>
        </p:spPr>
        <p:txBody>
          <a:bodyPr>
            <a:normAutofit/>
          </a:bodyPr>
          <a:lstStyle/>
          <a:p>
            <a:r>
              <a:rPr lang="en-US" dirty="0"/>
              <a:t>$300 Deposit, 3/7</a:t>
            </a:r>
          </a:p>
          <a:p>
            <a:r>
              <a:rPr lang="en-US" dirty="0"/>
              <a:t>$820 ($550) 1</a:t>
            </a:r>
            <a:r>
              <a:rPr lang="en-US" baseline="30000" dirty="0"/>
              <a:t>st</a:t>
            </a:r>
            <a:r>
              <a:rPr lang="en-US" dirty="0"/>
              <a:t> payment, (3/7 - 5/7)</a:t>
            </a:r>
          </a:p>
          <a:p>
            <a:r>
              <a:rPr lang="en-US" dirty="0"/>
              <a:t>$820 ($550) 2</a:t>
            </a:r>
            <a:r>
              <a:rPr lang="en-US" baseline="30000" dirty="0"/>
              <a:t>nd</a:t>
            </a:r>
            <a:r>
              <a:rPr lang="en-US" dirty="0"/>
              <a:t> payment, 5/7 - 9/7)</a:t>
            </a:r>
          </a:p>
          <a:p>
            <a:r>
              <a:rPr lang="en-US" dirty="0"/>
              <a:t>$820 ($550) 3</a:t>
            </a:r>
            <a:r>
              <a:rPr lang="en-US" baseline="30000" dirty="0"/>
              <a:t>rd</a:t>
            </a:r>
            <a:r>
              <a:rPr lang="en-US" dirty="0"/>
              <a:t> payment, (9/7 - 1/14/21)</a:t>
            </a:r>
          </a:p>
          <a:p>
            <a:r>
              <a:rPr lang="en-US" dirty="0"/>
              <a:t>$640 ($550) final payment, (1/14 - 5/14)</a:t>
            </a:r>
          </a:p>
          <a:p>
            <a:pPr lvl="1"/>
            <a:r>
              <a:rPr lang="en-US" dirty="0"/>
              <a:t>Note:  Once payment due date is past, previous and current payment must be made </a:t>
            </a:r>
          </a:p>
          <a:p>
            <a:r>
              <a:rPr lang="en-US" dirty="0"/>
              <a:t>Long trip 7/17/21 – 7/31/21 ($3400)</a:t>
            </a:r>
          </a:p>
          <a:p>
            <a:r>
              <a:rPr lang="en-US" dirty="0"/>
              <a:t>Short trip 7/20/21 – 7/32/21 ($2500)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4D445-88C9-4F83-AD56-2E943A5F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408" y="2194560"/>
            <a:ext cx="5787800" cy="3977640"/>
          </a:xfrm>
        </p:spPr>
        <p:txBody>
          <a:bodyPr>
            <a:normAutofit/>
          </a:bodyPr>
          <a:lstStyle/>
          <a:p>
            <a:r>
              <a:rPr lang="en-US" dirty="0"/>
              <a:t>Scholarship applications due by </a:t>
            </a:r>
            <a:r>
              <a:rPr lang="en-US" b="1" dirty="0"/>
              <a:t>April 30</a:t>
            </a:r>
            <a:r>
              <a:rPr lang="en-US" b="1" baseline="30000" dirty="0"/>
              <a:t>th</a:t>
            </a:r>
            <a:r>
              <a:rPr lang="en-US" b="1" dirty="0"/>
              <a:t> 2020</a:t>
            </a:r>
          </a:p>
          <a:p>
            <a:r>
              <a:rPr lang="en-US" dirty="0"/>
              <a:t>Must sign up through jamboree sight and council sight</a:t>
            </a:r>
          </a:p>
          <a:p>
            <a:r>
              <a:rPr lang="en-US" dirty="0"/>
              <a:t>Jamboree signup at </a:t>
            </a:r>
            <a:r>
              <a:rPr lang="en-US" dirty="0">
                <a:hlinkClick r:id="rId2"/>
              </a:rPr>
              <a:t>https://jamboree.scouting.org/</a:t>
            </a:r>
            <a:endParaRPr lang="en-US" dirty="0"/>
          </a:p>
          <a:p>
            <a:r>
              <a:rPr lang="en-US" dirty="0"/>
              <a:t>Council signup at </a:t>
            </a:r>
            <a:r>
              <a:rPr lang="en-US" dirty="0">
                <a:hlinkClick r:id="rId3"/>
              </a:rPr>
              <a:t>https://scoutingevent.com/571-2021jambo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D65DD-8F25-4CBD-B3B7-4D42F252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1/29/2020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5FF5B-CA13-4A9A-A27E-B8E08D0E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 the challenge at </a:t>
            </a:r>
            <a:r>
              <a:rPr lang="en-US">
                <a:hlinkClick r:id="rId2"/>
              </a:rPr>
              <a:t>jamboree.scouting.org/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662B3-D943-45B0-B813-519AE136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4E50-A0B4-48E8-BB64-92F76BC46C94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AB7420-83D9-46B0-8D5A-22B153057FB2}"/>
              </a:ext>
            </a:extLst>
          </p:cNvPr>
          <p:cNvSpPr/>
          <p:nvPr/>
        </p:nvSpPr>
        <p:spPr>
          <a:xfrm>
            <a:off x="6424337" y="4737329"/>
            <a:ext cx="5394960" cy="1465119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FAEF54-BB4C-4A2A-B4E9-7139E8971834}"/>
              </a:ext>
            </a:extLst>
          </p:cNvPr>
          <p:cNvSpPr txBox="1">
            <a:spLocks/>
          </p:cNvSpPr>
          <p:nvPr/>
        </p:nvSpPr>
        <p:spPr>
          <a:xfrm>
            <a:off x="6499123" y="4757302"/>
            <a:ext cx="5320174" cy="1538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Sign up today for the scouting trip of a lifetime</a:t>
            </a:r>
          </a:p>
        </p:txBody>
      </p:sp>
    </p:spTree>
    <p:extLst>
      <p:ext uri="{BB962C8B-B14F-4D97-AF65-F5344CB8AC3E}">
        <p14:creationId xmlns:p14="http://schemas.microsoft.com/office/powerpoint/2010/main" val="1803744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Jamb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64425"/>
      </a:accent1>
      <a:accent2>
        <a:srgbClr val="333399"/>
      </a:accent2>
      <a:accent3>
        <a:srgbClr val="0070C0"/>
      </a:accent3>
      <a:accent4>
        <a:srgbClr val="FF8427"/>
      </a:accent4>
      <a:accent5>
        <a:srgbClr val="CC9900"/>
      </a:accent5>
      <a:accent6>
        <a:srgbClr val="B22600"/>
      </a:accent6>
      <a:hlink>
        <a:srgbClr val="E64425"/>
      </a:hlink>
      <a:folHlink>
        <a:srgbClr val="33339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503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Rockwell</vt:lpstr>
      <vt:lpstr>Rockwell Condensed</vt:lpstr>
      <vt:lpstr>Rockwell Extra Bold</vt:lpstr>
      <vt:lpstr>Segoe Print</vt:lpstr>
      <vt:lpstr>Wingdings</vt:lpstr>
      <vt:lpstr>Wood Type</vt:lpstr>
      <vt:lpstr>2021 National Jamboree  </vt:lpstr>
      <vt:lpstr>So what happens at the Jamboree</vt:lpstr>
      <vt:lpstr>Promotional Video</vt:lpstr>
      <vt:lpstr>Jamboree venues</vt:lpstr>
      <vt:lpstr>Circle Ten Trip</vt:lpstr>
      <vt:lpstr>Photo’s – past videos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 Ten Council JAMBOREE Leaders Meeting</dc:title>
  <dc:creator>Mikel White</dc:creator>
  <cp:lastModifiedBy>Mikel White</cp:lastModifiedBy>
  <cp:revision>21</cp:revision>
  <dcterms:created xsi:type="dcterms:W3CDTF">2020-01-25T20:27:11Z</dcterms:created>
  <dcterms:modified xsi:type="dcterms:W3CDTF">2020-03-01T21:39:14Z</dcterms:modified>
</cp:coreProperties>
</file>