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59" r:id="rId5"/>
    <p:sldId id="258" r:id="rId6"/>
    <p:sldId id="261" r:id="rId7"/>
    <p:sldId id="266" r:id="rId8"/>
    <p:sldId id="262" r:id="rId9"/>
    <p:sldId id="263" r:id="rId10"/>
    <p:sldId id="265" r:id="rId11"/>
    <p:sldId id="264"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7/14/2019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7/14/2019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scoutingevent.com/802-CampAlpine201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Black pug to </a:t>
            </a:r>
            <a:r>
              <a:rPr lang="en-US" dirty="0" err="1" smtClean="0"/>
              <a:t>Scoutbook</a:t>
            </a:r>
            <a:r>
              <a:rPr lang="en-US" dirty="0" smtClean="0"/>
              <a:t> import process	</a:t>
            </a:r>
            <a:endParaRPr lang="en-US" dirty="0"/>
          </a:p>
        </p:txBody>
      </p:sp>
      <p:sp>
        <p:nvSpPr>
          <p:cNvPr id="3" name="Subtitle 2"/>
          <p:cNvSpPr>
            <a:spLocks noGrp="1"/>
          </p:cNvSpPr>
          <p:nvPr>
            <p:ph type="subTitle" idx="1"/>
          </p:nvPr>
        </p:nvSpPr>
        <p:spPr/>
        <p:txBody>
          <a:bodyPr/>
          <a:lstStyle/>
          <a:p>
            <a:r>
              <a:rPr lang="en-US" dirty="0" smtClean="0"/>
              <a:t>Not as easy as it looks</a:t>
            </a:r>
            <a:endParaRPr lang="en-US" dirty="0"/>
          </a:p>
        </p:txBody>
      </p:sp>
      <p:sp>
        <p:nvSpPr>
          <p:cNvPr id="4" name="TextBox 3"/>
          <p:cNvSpPr txBox="1"/>
          <p:nvPr/>
        </p:nvSpPr>
        <p:spPr>
          <a:xfrm>
            <a:off x="7990703" y="5914768"/>
            <a:ext cx="4081567" cy="646331"/>
          </a:xfrm>
          <a:prstGeom prst="rect">
            <a:avLst/>
          </a:prstGeom>
          <a:noFill/>
        </p:spPr>
        <p:txBody>
          <a:bodyPr wrap="none" rtlCol="0">
            <a:spAutoFit/>
          </a:bodyPr>
          <a:lstStyle/>
          <a:p>
            <a:r>
              <a:rPr lang="en-US" dirty="0" smtClean="0"/>
              <a:t>Jeremiah </a:t>
            </a:r>
            <a:r>
              <a:rPr lang="en-US" dirty="0" err="1" smtClean="0"/>
              <a:t>Bybee</a:t>
            </a:r>
            <a:endParaRPr lang="en-US" dirty="0" smtClean="0"/>
          </a:p>
          <a:p>
            <a:r>
              <a:rPr lang="en-US" dirty="0" smtClean="0"/>
              <a:t>Camp Alpine Camp Commissioner</a:t>
            </a:r>
            <a:endParaRPr lang="en-US" dirty="0"/>
          </a:p>
        </p:txBody>
      </p:sp>
    </p:spTree>
    <p:extLst>
      <p:ext uri="{BB962C8B-B14F-4D97-AF65-F5344CB8AC3E}">
        <p14:creationId xmlns:p14="http://schemas.microsoft.com/office/powerpoint/2010/main" val="260229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 now have an option to “import black pug data”…. Click that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600" y="685800"/>
            <a:ext cx="8065625" cy="3614738"/>
          </a:xfrm>
        </p:spPr>
      </p:pic>
      <p:sp>
        <p:nvSpPr>
          <p:cNvPr id="5" name="Right Arrow 4"/>
          <p:cNvSpPr/>
          <p:nvPr/>
        </p:nvSpPr>
        <p:spPr>
          <a:xfrm rot="9881838">
            <a:off x="1960606" y="3221228"/>
            <a:ext cx="1804086" cy="104659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030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800375"/>
            <a:ext cx="8534400" cy="1507067"/>
          </a:xfrm>
        </p:spPr>
        <p:txBody>
          <a:bodyPr>
            <a:normAutofit fontScale="90000"/>
          </a:bodyPr>
          <a:lstStyle/>
          <a:p>
            <a:r>
              <a:rPr lang="en-US" dirty="0" smtClean="0"/>
              <a:t>Choose the file based of the previously noted file name and location, select “merit badge </a:t>
            </a:r>
            <a:r>
              <a:rPr lang="en-US" dirty="0" err="1" smtClean="0"/>
              <a:t>req’s</a:t>
            </a:r>
            <a:r>
              <a:rPr lang="en-US" dirty="0" smtClean="0"/>
              <a:t>” and “Complete merit badges” toggles then select “import file”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6365" y="685800"/>
            <a:ext cx="7350096" cy="3614738"/>
          </a:xfrm>
        </p:spPr>
      </p:pic>
      <p:sp>
        <p:nvSpPr>
          <p:cNvPr id="5" name="Rectangle 4"/>
          <p:cNvSpPr/>
          <p:nvPr/>
        </p:nvSpPr>
        <p:spPr>
          <a:xfrm>
            <a:off x="8704099" y="685800"/>
            <a:ext cx="2940908" cy="2862322"/>
          </a:xfrm>
          <a:prstGeom prst="rect">
            <a:avLst/>
          </a:prstGeom>
        </p:spPr>
        <p:txBody>
          <a:bodyPr wrap="square">
            <a:spAutoFit/>
          </a:bodyPr>
          <a:lstStyle/>
          <a:p>
            <a:r>
              <a:rPr lang="en-US" b="1" dirty="0">
                <a:solidFill>
                  <a:schemeClr val="bg1"/>
                </a:solidFill>
              </a:rPr>
              <a:t>***NOTE: </a:t>
            </a:r>
            <a:r>
              <a:rPr lang="en-US" b="1" dirty="0" smtClean="0">
                <a:solidFill>
                  <a:schemeClr val="bg1"/>
                </a:solidFill>
              </a:rPr>
              <a:t>We suggest letting a second leader go in and “approving” the merit badges, as the badges and requirements will be signed off by whoever is logged into </a:t>
            </a:r>
            <a:r>
              <a:rPr lang="en-US" b="1" dirty="0" err="1" smtClean="0">
                <a:solidFill>
                  <a:schemeClr val="bg1"/>
                </a:solidFill>
              </a:rPr>
              <a:t>scoutbook</a:t>
            </a:r>
            <a:r>
              <a:rPr lang="en-US" b="1" dirty="0" smtClean="0">
                <a:solidFill>
                  <a:schemeClr val="bg1"/>
                </a:solidFill>
              </a:rPr>
              <a:t> during the importing process***</a:t>
            </a:r>
            <a:endParaRPr lang="en-US" b="1" dirty="0">
              <a:solidFill>
                <a:schemeClr val="bg1"/>
              </a:solidFill>
            </a:endParaRPr>
          </a:p>
        </p:txBody>
      </p:sp>
    </p:spTree>
    <p:extLst>
      <p:ext uri="{BB962C8B-B14F-4D97-AF65-F5344CB8AC3E}">
        <p14:creationId xmlns:p14="http://schemas.microsoft.com/office/powerpoint/2010/main" val="1001383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388476"/>
            <a:ext cx="8534400" cy="1507067"/>
          </a:xfrm>
        </p:spPr>
        <p:txBody>
          <a:bodyPr/>
          <a:lstStyle/>
          <a:p>
            <a:r>
              <a:rPr lang="en-US" dirty="0" smtClean="0"/>
              <a:t>YOUR DONE!</a:t>
            </a:r>
            <a:endParaRPr lang="en-US" dirty="0"/>
          </a:p>
        </p:txBody>
      </p:sp>
      <p:sp>
        <p:nvSpPr>
          <p:cNvPr id="3" name="Content Placeholder 2"/>
          <p:cNvSpPr>
            <a:spLocks noGrp="1"/>
          </p:cNvSpPr>
          <p:nvPr>
            <p:ph idx="1"/>
          </p:nvPr>
        </p:nvSpPr>
        <p:spPr>
          <a:xfrm>
            <a:off x="684212" y="4079789"/>
            <a:ext cx="8534400" cy="3615267"/>
          </a:xfrm>
        </p:spPr>
        <p:txBody>
          <a:bodyPr/>
          <a:lstStyle/>
          <a:p>
            <a:r>
              <a:rPr lang="en-US" dirty="0" smtClean="0"/>
              <a:t>Go in to each scout and verify import completion</a:t>
            </a:r>
          </a:p>
          <a:p>
            <a:r>
              <a:rPr lang="en-US" dirty="0" smtClean="0"/>
              <a:t>This process will not eliminate previous partial data, it will simply write over the top of old data and add to it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892" y="452495"/>
            <a:ext cx="10058400" cy="4153041"/>
          </a:xfrm>
          <a:prstGeom prst="rect">
            <a:avLst/>
          </a:prstGeom>
        </p:spPr>
      </p:pic>
      <p:sp>
        <p:nvSpPr>
          <p:cNvPr id="6" name="Freeform 5"/>
          <p:cNvSpPr/>
          <p:nvPr/>
        </p:nvSpPr>
        <p:spPr>
          <a:xfrm>
            <a:off x="1491049" y="2339546"/>
            <a:ext cx="535459" cy="378940"/>
          </a:xfrm>
          <a:custGeom>
            <a:avLst/>
            <a:gdLst>
              <a:gd name="connsiteX0" fmla="*/ 0 w 535459"/>
              <a:gd name="connsiteY0" fmla="*/ 189470 h 378940"/>
              <a:gd name="connsiteX1" fmla="*/ 24713 w 535459"/>
              <a:gd name="connsiteY1" fmla="*/ 230659 h 378940"/>
              <a:gd name="connsiteX2" fmla="*/ 57665 w 535459"/>
              <a:gd name="connsiteY2" fmla="*/ 280086 h 378940"/>
              <a:gd name="connsiteX3" fmla="*/ 65902 w 535459"/>
              <a:gd name="connsiteY3" fmla="*/ 304800 h 378940"/>
              <a:gd name="connsiteX4" fmla="*/ 82378 w 535459"/>
              <a:gd name="connsiteY4" fmla="*/ 329513 h 378940"/>
              <a:gd name="connsiteX5" fmla="*/ 98854 w 535459"/>
              <a:gd name="connsiteY5" fmla="*/ 378940 h 378940"/>
              <a:gd name="connsiteX6" fmla="*/ 123567 w 535459"/>
              <a:gd name="connsiteY6" fmla="*/ 370703 h 378940"/>
              <a:gd name="connsiteX7" fmla="*/ 172994 w 535459"/>
              <a:gd name="connsiteY7" fmla="*/ 296562 h 378940"/>
              <a:gd name="connsiteX8" fmla="*/ 189470 w 535459"/>
              <a:gd name="connsiteY8" fmla="*/ 271849 h 378940"/>
              <a:gd name="connsiteX9" fmla="*/ 214183 w 535459"/>
              <a:gd name="connsiteY9" fmla="*/ 255373 h 378940"/>
              <a:gd name="connsiteX10" fmla="*/ 247135 w 535459"/>
              <a:gd name="connsiteY10" fmla="*/ 205946 h 378940"/>
              <a:gd name="connsiteX11" fmla="*/ 296562 w 535459"/>
              <a:gd name="connsiteY11" fmla="*/ 164757 h 378940"/>
              <a:gd name="connsiteX12" fmla="*/ 321275 w 535459"/>
              <a:gd name="connsiteY12" fmla="*/ 148281 h 378940"/>
              <a:gd name="connsiteX13" fmla="*/ 345989 w 535459"/>
              <a:gd name="connsiteY13" fmla="*/ 123568 h 378940"/>
              <a:gd name="connsiteX14" fmla="*/ 395416 w 535459"/>
              <a:gd name="connsiteY14" fmla="*/ 90616 h 378940"/>
              <a:gd name="connsiteX15" fmla="*/ 436605 w 535459"/>
              <a:gd name="connsiteY15" fmla="*/ 57665 h 378940"/>
              <a:gd name="connsiteX16" fmla="*/ 510746 w 535459"/>
              <a:gd name="connsiteY16" fmla="*/ 16476 h 378940"/>
              <a:gd name="connsiteX17" fmla="*/ 535459 w 535459"/>
              <a:gd name="connsiteY17" fmla="*/ 0 h 37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5459" h="378940">
                <a:moveTo>
                  <a:pt x="0" y="189470"/>
                </a:moveTo>
                <a:cubicBezTo>
                  <a:pt x="8238" y="203200"/>
                  <a:pt x="16117" y="217151"/>
                  <a:pt x="24713" y="230659"/>
                </a:cubicBezTo>
                <a:cubicBezTo>
                  <a:pt x="35344" y="247365"/>
                  <a:pt x="57665" y="280086"/>
                  <a:pt x="57665" y="280086"/>
                </a:cubicBezTo>
                <a:cubicBezTo>
                  <a:pt x="60411" y="288324"/>
                  <a:pt x="62019" y="297033"/>
                  <a:pt x="65902" y="304800"/>
                </a:cubicBezTo>
                <a:cubicBezTo>
                  <a:pt x="70330" y="313655"/>
                  <a:pt x="78357" y="320466"/>
                  <a:pt x="82378" y="329513"/>
                </a:cubicBezTo>
                <a:cubicBezTo>
                  <a:pt x="89432" y="345383"/>
                  <a:pt x="98854" y="378940"/>
                  <a:pt x="98854" y="378940"/>
                </a:cubicBezTo>
                <a:cubicBezTo>
                  <a:pt x="107092" y="376194"/>
                  <a:pt x="117427" y="376843"/>
                  <a:pt x="123567" y="370703"/>
                </a:cubicBezTo>
                <a:cubicBezTo>
                  <a:pt x="123579" y="370691"/>
                  <a:pt x="164752" y="308926"/>
                  <a:pt x="172994" y="296562"/>
                </a:cubicBezTo>
                <a:cubicBezTo>
                  <a:pt x="178486" y="288324"/>
                  <a:pt x="181232" y="277341"/>
                  <a:pt x="189470" y="271849"/>
                </a:cubicBezTo>
                <a:lnTo>
                  <a:pt x="214183" y="255373"/>
                </a:lnTo>
                <a:cubicBezTo>
                  <a:pt x="225167" y="238897"/>
                  <a:pt x="230659" y="216930"/>
                  <a:pt x="247135" y="205946"/>
                </a:cubicBezTo>
                <a:cubicBezTo>
                  <a:pt x="308492" y="165039"/>
                  <a:pt x="233133" y="217614"/>
                  <a:pt x="296562" y="164757"/>
                </a:cubicBezTo>
                <a:cubicBezTo>
                  <a:pt x="304168" y="158419"/>
                  <a:pt x="313669" y="154619"/>
                  <a:pt x="321275" y="148281"/>
                </a:cubicBezTo>
                <a:cubicBezTo>
                  <a:pt x="330225" y="140823"/>
                  <a:pt x="336793" y="130720"/>
                  <a:pt x="345989" y="123568"/>
                </a:cubicBezTo>
                <a:cubicBezTo>
                  <a:pt x="361619" y="111411"/>
                  <a:pt x="395416" y="90616"/>
                  <a:pt x="395416" y="90616"/>
                </a:cubicBezTo>
                <a:cubicBezTo>
                  <a:pt x="425859" y="44953"/>
                  <a:pt x="394474" y="81072"/>
                  <a:pt x="436605" y="57665"/>
                </a:cubicBezTo>
                <a:cubicBezTo>
                  <a:pt x="521576" y="10458"/>
                  <a:pt x="454828" y="35113"/>
                  <a:pt x="510746" y="16476"/>
                </a:cubicBezTo>
                <a:lnTo>
                  <a:pt x="535459"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865871" y="2717720"/>
            <a:ext cx="535459" cy="378940"/>
          </a:xfrm>
          <a:custGeom>
            <a:avLst/>
            <a:gdLst>
              <a:gd name="connsiteX0" fmla="*/ 0 w 535459"/>
              <a:gd name="connsiteY0" fmla="*/ 189470 h 378940"/>
              <a:gd name="connsiteX1" fmla="*/ 24713 w 535459"/>
              <a:gd name="connsiteY1" fmla="*/ 230659 h 378940"/>
              <a:gd name="connsiteX2" fmla="*/ 57665 w 535459"/>
              <a:gd name="connsiteY2" fmla="*/ 280086 h 378940"/>
              <a:gd name="connsiteX3" fmla="*/ 65902 w 535459"/>
              <a:gd name="connsiteY3" fmla="*/ 304800 h 378940"/>
              <a:gd name="connsiteX4" fmla="*/ 82378 w 535459"/>
              <a:gd name="connsiteY4" fmla="*/ 329513 h 378940"/>
              <a:gd name="connsiteX5" fmla="*/ 98854 w 535459"/>
              <a:gd name="connsiteY5" fmla="*/ 378940 h 378940"/>
              <a:gd name="connsiteX6" fmla="*/ 123567 w 535459"/>
              <a:gd name="connsiteY6" fmla="*/ 370703 h 378940"/>
              <a:gd name="connsiteX7" fmla="*/ 172994 w 535459"/>
              <a:gd name="connsiteY7" fmla="*/ 296562 h 378940"/>
              <a:gd name="connsiteX8" fmla="*/ 189470 w 535459"/>
              <a:gd name="connsiteY8" fmla="*/ 271849 h 378940"/>
              <a:gd name="connsiteX9" fmla="*/ 214183 w 535459"/>
              <a:gd name="connsiteY9" fmla="*/ 255373 h 378940"/>
              <a:gd name="connsiteX10" fmla="*/ 247135 w 535459"/>
              <a:gd name="connsiteY10" fmla="*/ 205946 h 378940"/>
              <a:gd name="connsiteX11" fmla="*/ 296562 w 535459"/>
              <a:gd name="connsiteY11" fmla="*/ 164757 h 378940"/>
              <a:gd name="connsiteX12" fmla="*/ 321275 w 535459"/>
              <a:gd name="connsiteY12" fmla="*/ 148281 h 378940"/>
              <a:gd name="connsiteX13" fmla="*/ 345989 w 535459"/>
              <a:gd name="connsiteY13" fmla="*/ 123568 h 378940"/>
              <a:gd name="connsiteX14" fmla="*/ 395416 w 535459"/>
              <a:gd name="connsiteY14" fmla="*/ 90616 h 378940"/>
              <a:gd name="connsiteX15" fmla="*/ 436605 w 535459"/>
              <a:gd name="connsiteY15" fmla="*/ 57665 h 378940"/>
              <a:gd name="connsiteX16" fmla="*/ 510746 w 535459"/>
              <a:gd name="connsiteY16" fmla="*/ 16476 h 378940"/>
              <a:gd name="connsiteX17" fmla="*/ 535459 w 535459"/>
              <a:gd name="connsiteY17" fmla="*/ 0 h 37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5459" h="378940">
                <a:moveTo>
                  <a:pt x="0" y="189470"/>
                </a:moveTo>
                <a:cubicBezTo>
                  <a:pt x="8238" y="203200"/>
                  <a:pt x="16117" y="217151"/>
                  <a:pt x="24713" y="230659"/>
                </a:cubicBezTo>
                <a:cubicBezTo>
                  <a:pt x="35344" y="247365"/>
                  <a:pt x="57665" y="280086"/>
                  <a:pt x="57665" y="280086"/>
                </a:cubicBezTo>
                <a:cubicBezTo>
                  <a:pt x="60411" y="288324"/>
                  <a:pt x="62019" y="297033"/>
                  <a:pt x="65902" y="304800"/>
                </a:cubicBezTo>
                <a:cubicBezTo>
                  <a:pt x="70330" y="313655"/>
                  <a:pt x="78357" y="320466"/>
                  <a:pt x="82378" y="329513"/>
                </a:cubicBezTo>
                <a:cubicBezTo>
                  <a:pt x="89432" y="345383"/>
                  <a:pt x="98854" y="378940"/>
                  <a:pt x="98854" y="378940"/>
                </a:cubicBezTo>
                <a:cubicBezTo>
                  <a:pt x="107092" y="376194"/>
                  <a:pt x="117427" y="376843"/>
                  <a:pt x="123567" y="370703"/>
                </a:cubicBezTo>
                <a:cubicBezTo>
                  <a:pt x="123579" y="370691"/>
                  <a:pt x="164752" y="308926"/>
                  <a:pt x="172994" y="296562"/>
                </a:cubicBezTo>
                <a:cubicBezTo>
                  <a:pt x="178486" y="288324"/>
                  <a:pt x="181232" y="277341"/>
                  <a:pt x="189470" y="271849"/>
                </a:cubicBezTo>
                <a:lnTo>
                  <a:pt x="214183" y="255373"/>
                </a:lnTo>
                <a:cubicBezTo>
                  <a:pt x="225167" y="238897"/>
                  <a:pt x="230659" y="216930"/>
                  <a:pt x="247135" y="205946"/>
                </a:cubicBezTo>
                <a:cubicBezTo>
                  <a:pt x="308492" y="165039"/>
                  <a:pt x="233133" y="217614"/>
                  <a:pt x="296562" y="164757"/>
                </a:cubicBezTo>
                <a:cubicBezTo>
                  <a:pt x="304168" y="158419"/>
                  <a:pt x="313669" y="154619"/>
                  <a:pt x="321275" y="148281"/>
                </a:cubicBezTo>
                <a:cubicBezTo>
                  <a:pt x="330225" y="140823"/>
                  <a:pt x="336793" y="130720"/>
                  <a:pt x="345989" y="123568"/>
                </a:cubicBezTo>
                <a:cubicBezTo>
                  <a:pt x="361619" y="111411"/>
                  <a:pt x="395416" y="90616"/>
                  <a:pt x="395416" y="90616"/>
                </a:cubicBezTo>
                <a:cubicBezTo>
                  <a:pt x="425859" y="44953"/>
                  <a:pt x="394474" y="81072"/>
                  <a:pt x="436605" y="57665"/>
                </a:cubicBezTo>
                <a:cubicBezTo>
                  <a:pt x="521576" y="10458"/>
                  <a:pt x="454828" y="35113"/>
                  <a:pt x="510746" y="16476"/>
                </a:cubicBezTo>
                <a:lnTo>
                  <a:pt x="535459"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022390" y="3083000"/>
            <a:ext cx="535459" cy="378940"/>
          </a:xfrm>
          <a:custGeom>
            <a:avLst/>
            <a:gdLst>
              <a:gd name="connsiteX0" fmla="*/ 0 w 535459"/>
              <a:gd name="connsiteY0" fmla="*/ 189470 h 378940"/>
              <a:gd name="connsiteX1" fmla="*/ 24713 w 535459"/>
              <a:gd name="connsiteY1" fmla="*/ 230659 h 378940"/>
              <a:gd name="connsiteX2" fmla="*/ 57665 w 535459"/>
              <a:gd name="connsiteY2" fmla="*/ 280086 h 378940"/>
              <a:gd name="connsiteX3" fmla="*/ 65902 w 535459"/>
              <a:gd name="connsiteY3" fmla="*/ 304800 h 378940"/>
              <a:gd name="connsiteX4" fmla="*/ 82378 w 535459"/>
              <a:gd name="connsiteY4" fmla="*/ 329513 h 378940"/>
              <a:gd name="connsiteX5" fmla="*/ 98854 w 535459"/>
              <a:gd name="connsiteY5" fmla="*/ 378940 h 378940"/>
              <a:gd name="connsiteX6" fmla="*/ 123567 w 535459"/>
              <a:gd name="connsiteY6" fmla="*/ 370703 h 378940"/>
              <a:gd name="connsiteX7" fmla="*/ 172994 w 535459"/>
              <a:gd name="connsiteY7" fmla="*/ 296562 h 378940"/>
              <a:gd name="connsiteX8" fmla="*/ 189470 w 535459"/>
              <a:gd name="connsiteY8" fmla="*/ 271849 h 378940"/>
              <a:gd name="connsiteX9" fmla="*/ 214183 w 535459"/>
              <a:gd name="connsiteY9" fmla="*/ 255373 h 378940"/>
              <a:gd name="connsiteX10" fmla="*/ 247135 w 535459"/>
              <a:gd name="connsiteY10" fmla="*/ 205946 h 378940"/>
              <a:gd name="connsiteX11" fmla="*/ 296562 w 535459"/>
              <a:gd name="connsiteY11" fmla="*/ 164757 h 378940"/>
              <a:gd name="connsiteX12" fmla="*/ 321275 w 535459"/>
              <a:gd name="connsiteY12" fmla="*/ 148281 h 378940"/>
              <a:gd name="connsiteX13" fmla="*/ 345989 w 535459"/>
              <a:gd name="connsiteY13" fmla="*/ 123568 h 378940"/>
              <a:gd name="connsiteX14" fmla="*/ 395416 w 535459"/>
              <a:gd name="connsiteY14" fmla="*/ 90616 h 378940"/>
              <a:gd name="connsiteX15" fmla="*/ 436605 w 535459"/>
              <a:gd name="connsiteY15" fmla="*/ 57665 h 378940"/>
              <a:gd name="connsiteX16" fmla="*/ 510746 w 535459"/>
              <a:gd name="connsiteY16" fmla="*/ 16476 h 378940"/>
              <a:gd name="connsiteX17" fmla="*/ 535459 w 535459"/>
              <a:gd name="connsiteY17" fmla="*/ 0 h 37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5459" h="378940">
                <a:moveTo>
                  <a:pt x="0" y="189470"/>
                </a:moveTo>
                <a:cubicBezTo>
                  <a:pt x="8238" y="203200"/>
                  <a:pt x="16117" y="217151"/>
                  <a:pt x="24713" y="230659"/>
                </a:cubicBezTo>
                <a:cubicBezTo>
                  <a:pt x="35344" y="247365"/>
                  <a:pt x="57665" y="280086"/>
                  <a:pt x="57665" y="280086"/>
                </a:cubicBezTo>
                <a:cubicBezTo>
                  <a:pt x="60411" y="288324"/>
                  <a:pt x="62019" y="297033"/>
                  <a:pt x="65902" y="304800"/>
                </a:cubicBezTo>
                <a:cubicBezTo>
                  <a:pt x="70330" y="313655"/>
                  <a:pt x="78357" y="320466"/>
                  <a:pt x="82378" y="329513"/>
                </a:cubicBezTo>
                <a:cubicBezTo>
                  <a:pt x="89432" y="345383"/>
                  <a:pt x="98854" y="378940"/>
                  <a:pt x="98854" y="378940"/>
                </a:cubicBezTo>
                <a:cubicBezTo>
                  <a:pt x="107092" y="376194"/>
                  <a:pt x="117427" y="376843"/>
                  <a:pt x="123567" y="370703"/>
                </a:cubicBezTo>
                <a:cubicBezTo>
                  <a:pt x="123579" y="370691"/>
                  <a:pt x="164752" y="308926"/>
                  <a:pt x="172994" y="296562"/>
                </a:cubicBezTo>
                <a:cubicBezTo>
                  <a:pt x="178486" y="288324"/>
                  <a:pt x="181232" y="277341"/>
                  <a:pt x="189470" y="271849"/>
                </a:cubicBezTo>
                <a:lnTo>
                  <a:pt x="214183" y="255373"/>
                </a:lnTo>
                <a:cubicBezTo>
                  <a:pt x="225167" y="238897"/>
                  <a:pt x="230659" y="216930"/>
                  <a:pt x="247135" y="205946"/>
                </a:cubicBezTo>
                <a:cubicBezTo>
                  <a:pt x="308492" y="165039"/>
                  <a:pt x="233133" y="217614"/>
                  <a:pt x="296562" y="164757"/>
                </a:cubicBezTo>
                <a:cubicBezTo>
                  <a:pt x="304168" y="158419"/>
                  <a:pt x="313669" y="154619"/>
                  <a:pt x="321275" y="148281"/>
                </a:cubicBezTo>
                <a:cubicBezTo>
                  <a:pt x="330225" y="140823"/>
                  <a:pt x="336793" y="130720"/>
                  <a:pt x="345989" y="123568"/>
                </a:cubicBezTo>
                <a:cubicBezTo>
                  <a:pt x="361619" y="111411"/>
                  <a:pt x="395416" y="90616"/>
                  <a:pt x="395416" y="90616"/>
                </a:cubicBezTo>
                <a:cubicBezTo>
                  <a:pt x="425859" y="44953"/>
                  <a:pt x="394474" y="81072"/>
                  <a:pt x="436605" y="57665"/>
                </a:cubicBezTo>
                <a:cubicBezTo>
                  <a:pt x="521576" y="10458"/>
                  <a:pt x="454828" y="35113"/>
                  <a:pt x="510746" y="16476"/>
                </a:cubicBezTo>
                <a:lnTo>
                  <a:pt x="535459"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022389" y="3398754"/>
            <a:ext cx="535459" cy="378940"/>
          </a:xfrm>
          <a:custGeom>
            <a:avLst/>
            <a:gdLst>
              <a:gd name="connsiteX0" fmla="*/ 0 w 535459"/>
              <a:gd name="connsiteY0" fmla="*/ 189470 h 378940"/>
              <a:gd name="connsiteX1" fmla="*/ 24713 w 535459"/>
              <a:gd name="connsiteY1" fmla="*/ 230659 h 378940"/>
              <a:gd name="connsiteX2" fmla="*/ 57665 w 535459"/>
              <a:gd name="connsiteY2" fmla="*/ 280086 h 378940"/>
              <a:gd name="connsiteX3" fmla="*/ 65902 w 535459"/>
              <a:gd name="connsiteY3" fmla="*/ 304800 h 378940"/>
              <a:gd name="connsiteX4" fmla="*/ 82378 w 535459"/>
              <a:gd name="connsiteY4" fmla="*/ 329513 h 378940"/>
              <a:gd name="connsiteX5" fmla="*/ 98854 w 535459"/>
              <a:gd name="connsiteY5" fmla="*/ 378940 h 378940"/>
              <a:gd name="connsiteX6" fmla="*/ 123567 w 535459"/>
              <a:gd name="connsiteY6" fmla="*/ 370703 h 378940"/>
              <a:gd name="connsiteX7" fmla="*/ 172994 w 535459"/>
              <a:gd name="connsiteY7" fmla="*/ 296562 h 378940"/>
              <a:gd name="connsiteX8" fmla="*/ 189470 w 535459"/>
              <a:gd name="connsiteY8" fmla="*/ 271849 h 378940"/>
              <a:gd name="connsiteX9" fmla="*/ 214183 w 535459"/>
              <a:gd name="connsiteY9" fmla="*/ 255373 h 378940"/>
              <a:gd name="connsiteX10" fmla="*/ 247135 w 535459"/>
              <a:gd name="connsiteY10" fmla="*/ 205946 h 378940"/>
              <a:gd name="connsiteX11" fmla="*/ 296562 w 535459"/>
              <a:gd name="connsiteY11" fmla="*/ 164757 h 378940"/>
              <a:gd name="connsiteX12" fmla="*/ 321275 w 535459"/>
              <a:gd name="connsiteY12" fmla="*/ 148281 h 378940"/>
              <a:gd name="connsiteX13" fmla="*/ 345989 w 535459"/>
              <a:gd name="connsiteY13" fmla="*/ 123568 h 378940"/>
              <a:gd name="connsiteX14" fmla="*/ 395416 w 535459"/>
              <a:gd name="connsiteY14" fmla="*/ 90616 h 378940"/>
              <a:gd name="connsiteX15" fmla="*/ 436605 w 535459"/>
              <a:gd name="connsiteY15" fmla="*/ 57665 h 378940"/>
              <a:gd name="connsiteX16" fmla="*/ 510746 w 535459"/>
              <a:gd name="connsiteY16" fmla="*/ 16476 h 378940"/>
              <a:gd name="connsiteX17" fmla="*/ 535459 w 535459"/>
              <a:gd name="connsiteY17" fmla="*/ 0 h 37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5459" h="378940">
                <a:moveTo>
                  <a:pt x="0" y="189470"/>
                </a:moveTo>
                <a:cubicBezTo>
                  <a:pt x="8238" y="203200"/>
                  <a:pt x="16117" y="217151"/>
                  <a:pt x="24713" y="230659"/>
                </a:cubicBezTo>
                <a:cubicBezTo>
                  <a:pt x="35344" y="247365"/>
                  <a:pt x="57665" y="280086"/>
                  <a:pt x="57665" y="280086"/>
                </a:cubicBezTo>
                <a:cubicBezTo>
                  <a:pt x="60411" y="288324"/>
                  <a:pt x="62019" y="297033"/>
                  <a:pt x="65902" y="304800"/>
                </a:cubicBezTo>
                <a:cubicBezTo>
                  <a:pt x="70330" y="313655"/>
                  <a:pt x="78357" y="320466"/>
                  <a:pt x="82378" y="329513"/>
                </a:cubicBezTo>
                <a:cubicBezTo>
                  <a:pt x="89432" y="345383"/>
                  <a:pt x="98854" y="378940"/>
                  <a:pt x="98854" y="378940"/>
                </a:cubicBezTo>
                <a:cubicBezTo>
                  <a:pt x="107092" y="376194"/>
                  <a:pt x="117427" y="376843"/>
                  <a:pt x="123567" y="370703"/>
                </a:cubicBezTo>
                <a:cubicBezTo>
                  <a:pt x="123579" y="370691"/>
                  <a:pt x="164752" y="308926"/>
                  <a:pt x="172994" y="296562"/>
                </a:cubicBezTo>
                <a:cubicBezTo>
                  <a:pt x="178486" y="288324"/>
                  <a:pt x="181232" y="277341"/>
                  <a:pt x="189470" y="271849"/>
                </a:cubicBezTo>
                <a:lnTo>
                  <a:pt x="214183" y="255373"/>
                </a:lnTo>
                <a:cubicBezTo>
                  <a:pt x="225167" y="238897"/>
                  <a:pt x="230659" y="216930"/>
                  <a:pt x="247135" y="205946"/>
                </a:cubicBezTo>
                <a:cubicBezTo>
                  <a:pt x="308492" y="165039"/>
                  <a:pt x="233133" y="217614"/>
                  <a:pt x="296562" y="164757"/>
                </a:cubicBezTo>
                <a:cubicBezTo>
                  <a:pt x="304168" y="158419"/>
                  <a:pt x="313669" y="154619"/>
                  <a:pt x="321275" y="148281"/>
                </a:cubicBezTo>
                <a:cubicBezTo>
                  <a:pt x="330225" y="140823"/>
                  <a:pt x="336793" y="130720"/>
                  <a:pt x="345989" y="123568"/>
                </a:cubicBezTo>
                <a:cubicBezTo>
                  <a:pt x="361619" y="111411"/>
                  <a:pt x="395416" y="90616"/>
                  <a:pt x="395416" y="90616"/>
                </a:cubicBezTo>
                <a:cubicBezTo>
                  <a:pt x="425859" y="44953"/>
                  <a:pt x="394474" y="81072"/>
                  <a:pt x="436605" y="57665"/>
                </a:cubicBezTo>
                <a:cubicBezTo>
                  <a:pt x="521576" y="10458"/>
                  <a:pt x="454828" y="35113"/>
                  <a:pt x="510746" y="16476"/>
                </a:cubicBezTo>
                <a:lnTo>
                  <a:pt x="535459"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022389" y="3735158"/>
            <a:ext cx="535459" cy="378940"/>
          </a:xfrm>
          <a:custGeom>
            <a:avLst/>
            <a:gdLst>
              <a:gd name="connsiteX0" fmla="*/ 0 w 535459"/>
              <a:gd name="connsiteY0" fmla="*/ 189470 h 378940"/>
              <a:gd name="connsiteX1" fmla="*/ 24713 w 535459"/>
              <a:gd name="connsiteY1" fmla="*/ 230659 h 378940"/>
              <a:gd name="connsiteX2" fmla="*/ 57665 w 535459"/>
              <a:gd name="connsiteY2" fmla="*/ 280086 h 378940"/>
              <a:gd name="connsiteX3" fmla="*/ 65902 w 535459"/>
              <a:gd name="connsiteY3" fmla="*/ 304800 h 378940"/>
              <a:gd name="connsiteX4" fmla="*/ 82378 w 535459"/>
              <a:gd name="connsiteY4" fmla="*/ 329513 h 378940"/>
              <a:gd name="connsiteX5" fmla="*/ 98854 w 535459"/>
              <a:gd name="connsiteY5" fmla="*/ 378940 h 378940"/>
              <a:gd name="connsiteX6" fmla="*/ 123567 w 535459"/>
              <a:gd name="connsiteY6" fmla="*/ 370703 h 378940"/>
              <a:gd name="connsiteX7" fmla="*/ 172994 w 535459"/>
              <a:gd name="connsiteY7" fmla="*/ 296562 h 378940"/>
              <a:gd name="connsiteX8" fmla="*/ 189470 w 535459"/>
              <a:gd name="connsiteY8" fmla="*/ 271849 h 378940"/>
              <a:gd name="connsiteX9" fmla="*/ 214183 w 535459"/>
              <a:gd name="connsiteY9" fmla="*/ 255373 h 378940"/>
              <a:gd name="connsiteX10" fmla="*/ 247135 w 535459"/>
              <a:gd name="connsiteY10" fmla="*/ 205946 h 378940"/>
              <a:gd name="connsiteX11" fmla="*/ 296562 w 535459"/>
              <a:gd name="connsiteY11" fmla="*/ 164757 h 378940"/>
              <a:gd name="connsiteX12" fmla="*/ 321275 w 535459"/>
              <a:gd name="connsiteY12" fmla="*/ 148281 h 378940"/>
              <a:gd name="connsiteX13" fmla="*/ 345989 w 535459"/>
              <a:gd name="connsiteY13" fmla="*/ 123568 h 378940"/>
              <a:gd name="connsiteX14" fmla="*/ 395416 w 535459"/>
              <a:gd name="connsiteY14" fmla="*/ 90616 h 378940"/>
              <a:gd name="connsiteX15" fmla="*/ 436605 w 535459"/>
              <a:gd name="connsiteY15" fmla="*/ 57665 h 378940"/>
              <a:gd name="connsiteX16" fmla="*/ 510746 w 535459"/>
              <a:gd name="connsiteY16" fmla="*/ 16476 h 378940"/>
              <a:gd name="connsiteX17" fmla="*/ 535459 w 535459"/>
              <a:gd name="connsiteY17" fmla="*/ 0 h 37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5459" h="378940">
                <a:moveTo>
                  <a:pt x="0" y="189470"/>
                </a:moveTo>
                <a:cubicBezTo>
                  <a:pt x="8238" y="203200"/>
                  <a:pt x="16117" y="217151"/>
                  <a:pt x="24713" y="230659"/>
                </a:cubicBezTo>
                <a:cubicBezTo>
                  <a:pt x="35344" y="247365"/>
                  <a:pt x="57665" y="280086"/>
                  <a:pt x="57665" y="280086"/>
                </a:cubicBezTo>
                <a:cubicBezTo>
                  <a:pt x="60411" y="288324"/>
                  <a:pt x="62019" y="297033"/>
                  <a:pt x="65902" y="304800"/>
                </a:cubicBezTo>
                <a:cubicBezTo>
                  <a:pt x="70330" y="313655"/>
                  <a:pt x="78357" y="320466"/>
                  <a:pt x="82378" y="329513"/>
                </a:cubicBezTo>
                <a:cubicBezTo>
                  <a:pt x="89432" y="345383"/>
                  <a:pt x="98854" y="378940"/>
                  <a:pt x="98854" y="378940"/>
                </a:cubicBezTo>
                <a:cubicBezTo>
                  <a:pt x="107092" y="376194"/>
                  <a:pt x="117427" y="376843"/>
                  <a:pt x="123567" y="370703"/>
                </a:cubicBezTo>
                <a:cubicBezTo>
                  <a:pt x="123579" y="370691"/>
                  <a:pt x="164752" y="308926"/>
                  <a:pt x="172994" y="296562"/>
                </a:cubicBezTo>
                <a:cubicBezTo>
                  <a:pt x="178486" y="288324"/>
                  <a:pt x="181232" y="277341"/>
                  <a:pt x="189470" y="271849"/>
                </a:cubicBezTo>
                <a:lnTo>
                  <a:pt x="214183" y="255373"/>
                </a:lnTo>
                <a:cubicBezTo>
                  <a:pt x="225167" y="238897"/>
                  <a:pt x="230659" y="216930"/>
                  <a:pt x="247135" y="205946"/>
                </a:cubicBezTo>
                <a:cubicBezTo>
                  <a:pt x="308492" y="165039"/>
                  <a:pt x="233133" y="217614"/>
                  <a:pt x="296562" y="164757"/>
                </a:cubicBezTo>
                <a:cubicBezTo>
                  <a:pt x="304168" y="158419"/>
                  <a:pt x="313669" y="154619"/>
                  <a:pt x="321275" y="148281"/>
                </a:cubicBezTo>
                <a:cubicBezTo>
                  <a:pt x="330225" y="140823"/>
                  <a:pt x="336793" y="130720"/>
                  <a:pt x="345989" y="123568"/>
                </a:cubicBezTo>
                <a:cubicBezTo>
                  <a:pt x="361619" y="111411"/>
                  <a:pt x="395416" y="90616"/>
                  <a:pt x="395416" y="90616"/>
                </a:cubicBezTo>
                <a:cubicBezTo>
                  <a:pt x="425859" y="44953"/>
                  <a:pt x="394474" y="81072"/>
                  <a:pt x="436605" y="57665"/>
                </a:cubicBezTo>
                <a:cubicBezTo>
                  <a:pt x="521576" y="10458"/>
                  <a:pt x="454828" y="35113"/>
                  <a:pt x="510746" y="16476"/>
                </a:cubicBezTo>
                <a:lnTo>
                  <a:pt x="535459"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022388" y="4111245"/>
            <a:ext cx="535459" cy="378940"/>
          </a:xfrm>
          <a:custGeom>
            <a:avLst/>
            <a:gdLst>
              <a:gd name="connsiteX0" fmla="*/ 0 w 535459"/>
              <a:gd name="connsiteY0" fmla="*/ 189470 h 378940"/>
              <a:gd name="connsiteX1" fmla="*/ 24713 w 535459"/>
              <a:gd name="connsiteY1" fmla="*/ 230659 h 378940"/>
              <a:gd name="connsiteX2" fmla="*/ 57665 w 535459"/>
              <a:gd name="connsiteY2" fmla="*/ 280086 h 378940"/>
              <a:gd name="connsiteX3" fmla="*/ 65902 w 535459"/>
              <a:gd name="connsiteY3" fmla="*/ 304800 h 378940"/>
              <a:gd name="connsiteX4" fmla="*/ 82378 w 535459"/>
              <a:gd name="connsiteY4" fmla="*/ 329513 h 378940"/>
              <a:gd name="connsiteX5" fmla="*/ 98854 w 535459"/>
              <a:gd name="connsiteY5" fmla="*/ 378940 h 378940"/>
              <a:gd name="connsiteX6" fmla="*/ 123567 w 535459"/>
              <a:gd name="connsiteY6" fmla="*/ 370703 h 378940"/>
              <a:gd name="connsiteX7" fmla="*/ 172994 w 535459"/>
              <a:gd name="connsiteY7" fmla="*/ 296562 h 378940"/>
              <a:gd name="connsiteX8" fmla="*/ 189470 w 535459"/>
              <a:gd name="connsiteY8" fmla="*/ 271849 h 378940"/>
              <a:gd name="connsiteX9" fmla="*/ 214183 w 535459"/>
              <a:gd name="connsiteY9" fmla="*/ 255373 h 378940"/>
              <a:gd name="connsiteX10" fmla="*/ 247135 w 535459"/>
              <a:gd name="connsiteY10" fmla="*/ 205946 h 378940"/>
              <a:gd name="connsiteX11" fmla="*/ 296562 w 535459"/>
              <a:gd name="connsiteY11" fmla="*/ 164757 h 378940"/>
              <a:gd name="connsiteX12" fmla="*/ 321275 w 535459"/>
              <a:gd name="connsiteY12" fmla="*/ 148281 h 378940"/>
              <a:gd name="connsiteX13" fmla="*/ 345989 w 535459"/>
              <a:gd name="connsiteY13" fmla="*/ 123568 h 378940"/>
              <a:gd name="connsiteX14" fmla="*/ 395416 w 535459"/>
              <a:gd name="connsiteY14" fmla="*/ 90616 h 378940"/>
              <a:gd name="connsiteX15" fmla="*/ 436605 w 535459"/>
              <a:gd name="connsiteY15" fmla="*/ 57665 h 378940"/>
              <a:gd name="connsiteX16" fmla="*/ 510746 w 535459"/>
              <a:gd name="connsiteY16" fmla="*/ 16476 h 378940"/>
              <a:gd name="connsiteX17" fmla="*/ 535459 w 535459"/>
              <a:gd name="connsiteY17" fmla="*/ 0 h 37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5459" h="378940">
                <a:moveTo>
                  <a:pt x="0" y="189470"/>
                </a:moveTo>
                <a:cubicBezTo>
                  <a:pt x="8238" y="203200"/>
                  <a:pt x="16117" y="217151"/>
                  <a:pt x="24713" y="230659"/>
                </a:cubicBezTo>
                <a:cubicBezTo>
                  <a:pt x="35344" y="247365"/>
                  <a:pt x="57665" y="280086"/>
                  <a:pt x="57665" y="280086"/>
                </a:cubicBezTo>
                <a:cubicBezTo>
                  <a:pt x="60411" y="288324"/>
                  <a:pt x="62019" y="297033"/>
                  <a:pt x="65902" y="304800"/>
                </a:cubicBezTo>
                <a:cubicBezTo>
                  <a:pt x="70330" y="313655"/>
                  <a:pt x="78357" y="320466"/>
                  <a:pt x="82378" y="329513"/>
                </a:cubicBezTo>
                <a:cubicBezTo>
                  <a:pt x="89432" y="345383"/>
                  <a:pt x="98854" y="378940"/>
                  <a:pt x="98854" y="378940"/>
                </a:cubicBezTo>
                <a:cubicBezTo>
                  <a:pt x="107092" y="376194"/>
                  <a:pt x="117427" y="376843"/>
                  <a:pt x="123567" y="370703"/>
                </a:cubicBezTo>
                <a:cubicBezTo>
                  <a:pt x="123579" y="370691"/>
                  <a:pt x="164752" y="308926"/>
                  <a:pt x="172994" y="296562"/>
                </a:cubicBezTo>
                <a:cubicBezTo>
                  <a:pt x="178486" y="288324"/>
                  <a:pt x="181232" y="277341"/>
                  <a:pt x="189470" y="271849"/>
                </a:cubicBezTo>
                <a:lnTo>
                  <a:pt x="214183" y="255373"/>
                </a:lnTo>
                <a:cubicBezTo>
                  <a:pt x="225167" y="238897"/>
                  <a:pt x="230659" y="216930"/>
                  <a:pt x="247135" y="205946"/>
                </a:cubicBezTo>
                <a:cubicBezTo>
                  <a:pt x="308492" y="165039"/>
                  <a:pt x="233133" y="217614"/>
                  <a:pt x="296562" y="164757"/>
                </a:cubicBezTo>
                <a:cubicBezTo>
                  <a:pt x="304168" y="158419"/>
                  <a:pt x="313669" y="154619"/>
                  <a:pt x="321275" y="148281"/>
                </a:cubicBezTo>
                <a:cubicBezTo>
                  <a:pt x="330225" y="140823"/>
                  <a:pt x="336793" y="130720"/>
                  <a:pt x="345989" y="123568"/>
                </a:cubicBezTo>
                <a:cubicBezTo>
                  <a:pt x="361619" y="111411"/>
                  <a:pt x="395416" y="90616"/>
                  <a:pt x="395416" y="90616"/>
                </a:cubicBezTo>
                <a:cubicBezTo>
                  <a:pt x="425859" y="44953"/>
                  <a:pt x="394474" y="81072"/>
                  <a:pt x="436605" y="57665"/>
                </a:cubicBezTo>
                <a:cubicBezTo>
                  <a:pt x="521576" y="10458"/>
                  <a:pt x="454828" y="35113"/>
                  <a:pt x="510746" y="16476"/>
                </a:cubicBezTo>
                <a:lnTo>
                  <a:pt x="535459"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944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Black pug to </a:t>
            </a:r>
            <a:r>
              <a:rPr lang="en-US" dirty="0" err="1" smtClean="0"/>
              <a:t>Scoutbook</a:t>
            </a:r>
            <a:r>
              <a:rPr lang="en-US" dirty="0" smtClean="0"/>
              <a:t> import process	</a:t>
            </a:r>
            <a:endParaRPr lang="en-US" dirty="0"/>
          </a:p>
        </p:txBody>
      </p:sp>
      <p:sp>
        <p:nvSpPr>
          <p:cNvPr id="3" name="Subtitle 2"/>
          <p:cNvSpPr>
            <a:spLocks noGrp="1"/>
          </p:cNvSpPr>
          <p:nvPr>
            <p:ph type="subTitle" idx="1"/>
          </p:nvPr>
        </p:nvSpPr>
        <p:spPr/>
        <p:txBody>
          <a:bodyPr/>
          <a:lstStyle/>
          <a:p>
            <a:r>
              <a:rPr lang="en-US" dirty="0" smtClean="0"/>
              <a:t>Not that hard either</a:t>
            </a:r>
            <a:endParaRPr lang="en-US" dirty="0"/>
          </a:p>
        </p:txBody>
      </p:sp>
      <p:sp>
        <p:nvSpPr>
          <p:cNvPr id="4" name="TextBox 3"/>
          <p:cNvSpPr txBox="1"/>
          <p:nvPr/>
        </p:nvSpPr>
        <p:spPr>
          <a:xfrm>
            <a:off x="7891847" y="5914768"/>
            <a:ext cx="4374916" cy="646331"/>
          </a:xfrm>
          <a:prstGeom prst="rect">
            <a:avLst/>
          </a:prstGeom>
          <a:noFill/>
        </p:spPr>
        <p:txBody>
          <a:bodyPr wrap="none" rtlCol="0">
            <a:spAutoFit/>
          </a:bodyPr>
          <a:lstStyle/>
          <a:p>
            <a:r>
              <a:rPr lang="en-US" dirty="0" smtClean="0"/>
              <a:t>Questions?</a:t>
            </a:r>
          </a:p>
          <a:p>
            <a:r>
              <a:rPr lang="en-US" dirty="0" smtClean="0"/>
              <a:t>Contact jeremiah.bybee@gmail.com</a:t>
            </a:r>
            <a:endParaRPr lang="en-US" dirty="0"/>
          </a:p>
        </p:txBody>
      </p:sp>
    </p:spTree>
    <p:extLst>
      <p:ext uri="{BB962C8B-B14F-4D97-AF65-F5344CB8AC3E}">
        <p14:creationId xmlns:p14="http://schemas.microsoft.com/office/powerpoint/2010/main" val="2218623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0725194" cy="5434914"/>
          </a:xfrm>
        </p:spPr>
        <p:txBody>
          <a:bodyPr>
            <a:normAutofit/>
          </a:bodyPr>
          <a:lstStyle/>
          <a:p>
            <a:r>
              <a:rPr lang="en-US" dirty="0" smtClean="0"/>
              <a:t>This show is intended to give a BASIC outline to the process of importing Camp Alpine 2019 Summer Camp Data from </a:t>
            </a:r>
            <a:r>
              <a:rPr lang="en-US" dirty="0" err="1" smtClean="0"/>
              <a:t>Blackpug</a:t>
            </a:r>
            <a:r>
              <a:rPr lang="en-US" dirty="0" smtClean="0"/>
              <a:t>, to </a:t>
            </a:r>
            <a:r>
              <a:rPr lang="en-US" dirty="0" err="1" smtClean="0"/>
              <a:t>Scoutbook</a:t>
            </a:r>
            <a:endParaRPr lang="en-US" dirty="0" smtClean="0"/>
          </a:p>
          <a:p>
            <a:r>
              <a:rPr lang="en-US" dirty="0" smtClean="0"/>
              <a:t>This process may be similar for other 3</a:t>
            </a:r>
            <a:r>
              <a:rPr lang="en-US" baseline="30000" dirty="0" smtClean="0"/>
              <a:t>rd</a:t>
            </a:r>
            <a:r>
              <a:rPr lang="en-US" dirty="0" smtClean="0"/>
              <a:t> Party software platforms, but as it is not “officially supported” no promises or guarantees as to this process are made, no tutorial for third party </a:t>
            </a:r>
            <a:r>
              <a:rPr lang="en-US" dirty="0" err="1" smtClean="0"/>
              <a:t>softwares</a:t>
            </a:r>
            <a:r>
              <a:rPr lang="en-US" dirty="0" smtClean="0"/>
              <a:t> will be made by Camp Staff</a:t>
            </a:r>
          </a:p>
          <a:p>
            <a:r>
              <a:rPr lang="en-US" dirty="0" smtClean="0"/>
              <a:t>The process is not automatic, or nearly as streamlined as </a:t>
            </a:r>
            <a:r>
              <a:rPr lang="en-US" smtClean="0"/>
              <a:t>originally thought</a:t>
            </a:r>
            <a:endParaRPr lang="en-US" dirty="0" smtClean="0"/>
          </a:p>
          <a:p>
            <a:r>
              <a:rPr lang="en-US" dirty="0" smtClean="0"/>
              <a:t>This process will not update Base Camp activities, except the First Aid and Fire Safety Merit Badges, all base camp activities will need to be manually entered one the spreadsheet is received from Camp Staff.</a:t>
            </a:r>
          </a:p>
          <a:p>
            <a:r>
              <a:rPr lang="en-US" dirty="0" smtClean="0"/>
              <a:t>Whoever imports the data into </a:t>
            </a:r>
            <a:r>
              <a:rPr lang="en-US" dirty="0" err="1" smtClean="0"/>
              <a:t>Scoutbook</a:t>
            </a:r>
            <a:r>
              <a:rPr lang="en-US" dirty="0" smtClean="0"/>
              <a:t> will show as the merit badge counselor that signed off the activities</a:t>
            </a:r>
          </a:p>
          <a:p>
            <a:r>
              <a:rPr lang="en-US" dirty="0" smtClean="0"/>
              <a:t>We suggest putting a “note” into the merit badges areas in </a:t>
            </a:r>
            <a:r>
              <a:rPr lang="en-US" dirty="0" err="1" smtClean="0"/>
              <a:t>Scoutbook</a:t>
            </a:r>
            <a:r>
              <a:rPr lang="en-US" dirty="0" smtClean="0"/>
              <a:t> that reads something like “Imported on 7/14/2019, Camp Alpine 2019” for each imported badge or set of requirements</a:t>
            </a:r>
          </a:p>
        </p:txBody>
      </p:sp>
    </p:spTree>
    <p:extLst>
      <p:ext uri="{BB962C8B-B14F-4D97-AF65-F5344CB8AC3E}">
        <p14:creationId xmlns:p14="http://schemas.microsoft.com/office/powerpoint/2010/main" val="326073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4487332"/>
            <a:ext cx="11746685" cy="1507067"/>
          </a:xfrm>
        </p:spPr>
        <p:txBody>
          <a:bodyPr>
            <a:normAutofit fontScale="90000"/>
          </a:bodyPr>
          <a:lstStyle/>
          <a:p>
            <a:r>
              <a:rPr lang="en-US" dirty="0" smtClean="0"/>
              <a:t>LOG IN TO </a:t>
            </a:r>
            <a:r>
              <a:rPr lang="en-US" dirty="0">
                <a:hlinkClick r:id="rId2"/>
              </a:rPr>
              <a:t>https://</a:t>
            </a:r>
            <a:r>
              <a:rPr lang="en-US" dirty="0" smtClean="0">
                <a:hlinkClick r:id="rId2"/>
              </a:rPr>
              <a:t>scoutingevent.com/802-CampAlpine2019</a:t>
            </a:r>
            <a:r>
              <a:rPr lang="en-US" dirty="0"/>
              <a:t/>
            </a:r>
            <a:br>
              <a:rPr lang="en-US" dirty="0"/>
            </a:br>
            <a:r>
              <a:rPr lang="en-US" dirty="0" smtClean="0"/>
              <a:t>Click on “View Activity”</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83" t="5580" r="50916" b="9178"/>
          <a:stretch/>
        </p:blipFill>
        <p:spPr>
          <a:xfrm>
            <a:off x="560644" y="263290"/>
            <a:ext cx="8280963" cy="4224042"/>
          </a:xfrm>
        </p:spPr>
      </p:pic>
      <p:sp>
        <p:nvSpPr>
          <p:cNvPr id="7" name="Right Arrow 6"/>
          <p:cNvSpPr/>
          <p:nvPr/>
        </p:nvSpPr>
        <p:spPr>
          <a:xfrm rot="10514026">
            <a:off x="7059828" y="560172"/>
            <a:ext cx="1351005" cy="79083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7255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 the camp alpine week you attended/need to import data from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4168" y="685800"/>
            <a:ext cx="8154489" cy="3614738"/>
          </a:xfrm>
        </p:spPr>
      </p:pic>
      <p:sp>
        <p:nvSpPr>
          <p:cNvPr id="5" name="Down Arrow 4"/>
          <p:cNvSpPr/>
          <p:nvPr/>
        </p:nvSpPr>
        <p:spPr>
          <a:xfrm rot="6713756">
            <a:off x="5832388" y="1128584"/>
            <a:ext cx="1664043" cy="187822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9179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on “More” drop Down</a:t>
            </a:r>
            <a:br>
              <a:rPr lang="en-US" dirty="0" smtClean="0"/>
            </a:br>
            <a:r>
              <a:rPr lang="en-US" dirty="0" smtClean="0"/>
              <a:t>Select “REPORTS”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9424" y="685800"/>
            <a:ext cx="7883978" cy="3614738"/>
          </a:xfrm>
        </p:spPr>
      </p:pic>
      <p:sp>
        <p:nvSpPr>
          <p:cNvPr id="5" name="Down Arrow 4"/>
          <p:cNvSpPr/>
          <p:nvPr/>
        </p:nvSpPr>
        <p:spPr>
          <a:xfrm rot="6713756">
            <a:off x="5525756" y="831684"/>
            <a:ext cx="1023488" cy="424589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6824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4487332"/>
            <a:ext cx="8995247" cy="1995846"/>
          </a:xfrm>
        </p:spPr>
        <p:txBody>
          <a:bodyPr>
            <a:normAutofit fontScale="90000"/>
          </a:bodyPr>
          <a:lstStyle/>
          <a:p>
            <a:r>
              <a:rPr lang="en-US" dirty="0" smtClean="0"/>
              <a:t>Scroll down approximately 2/3 of the way to the bottom – find the “</a:t>
            </a:r>
            <a:r>
              <a:rPr lang="en-US" dirty="0" err="1" smtClean="0"/>
              <a:t>Scoutbook</a:t>
            </a:r>
            <a:r>
              <a:rPr lang="en-US" dirty="0" smtClean="0"/>
              <a:t> Export” option and click the link to install the feature assistant extension for your browser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211" y="569043"/>
            <a:ext cx="8054486" cy="3614738"/>
          </a:xfrm>
        </p:spPr>
      </p:pic>
      <p:sp>
        <p:nvSpPr>
          <p:cNvPr id="5" name="TextBox 4"/>
          <p:cNvSpPr txBox="1"/>
          <p:nvPr/>
        </p:nvSpPr>
        <p:spPr>
          <a:xfrm>
            <a:off x="9679458" y="685800"/>
            <a:ext cx="2364750" cy="2031325"/>
          </a:xfrm>
          <a:prstGeom prst="rect">
            <a:avLst/>
          </a:prstGeom>
          <a:noFill/>
        </p:spPr>
        <p:txBody>
          <a:bodyPr wrap="none" rtlCol="0">
            <a:spAutoFit/>
          </a:bodyPr>
          <a:lstStyle/>
          <a:p>
            <a:r>
              <a:rPr lang="en-US" b="1" dirty="0" smtClean="0">
                <a:solidFill>
                  <a:schemeClr val="bg1"/>
                </a:solidFill>
              </a:rPr>
              <a:t>***NOTE: ONLY</a:t>
            </a:r>
          </a:p>
          <a:p>
            <a:r>
              <a:rPr lang="en-US" b="1" dirty="0" smtClean="0">
                <a:solidFill>
                  <a:schemeClr val="bg1"/>
                </a:solidFill>
              </a:rPr>
              <a:t>FIREFOX AND</a:t>
            </a:r>
          </a:p>
          <a:p>
            <a:r>
              <a:rPr lang="en-US" b="1" dirty="0" smtClean="0">
                <a:solidFill>
                  <a:schemeClr val="bg1"/>
                </a:solidFill>
              </a:rPr>
              <a:t>CHOME ARE </a:t>
            </a:r>
          </a:p>
          <a:p>
            <a:r>
              <a:rPr lang="en-US" b="1" dirty="0" smtClean="0">
                <a:solidFill>
                  <a:schemeClr val="bg1"/>
                </a:solidFill>
              </a:rPr>
              <a:t>SUPPORTED FOR</a:t>
            </a:r>
          </a:p>
          <a:p>
            <a:r>
              <a:rPr lang="en-US" b="1" dirty="0" smtClean="0">
                <a:solidFill>
                  <a:schemeClr val="bg1"/>
                </a:solidFill>
              </a:rPr>
              <a:t>THE SCOUTBOOK</a:t>
            </a:r>
          </a:p>
          <a:p>
            <a:r>
              <a:rPr lang="en-US" b="1" dirty="0" smtClean="0">
                <a:solidFill>
                  <a:schemeClr val="bg1"/>
                </a:solidFill>
              </a:rPr>
              <a:t>FEATURE EXTENSION</a:t>
            </a:r>
          </a:p>
          <a:p>
            <a:r>
              <a:rPr lang="en-US" b="1" dirty="0" smtClean="0">
                <a:solidFill>
                  <a:schemeClr val="bg1"/>
                </a:solidFill>
              </a:rPr>
              <a:t>TOOLBAR***</a:t>
            </a:r>
          </a:p>
        </p:txBody>
      </p:sp>
      <p:sp>
        <p:nvSpPr>
          <p:cNvPr id="6" name="Down Arrow 5"/>
          <p:cNvSpPr/>
          <p:nvPr/>
        </p:nvSpPr>
        <p:spPr>
          <a:xfrm rot="597044">
            <a:off x="4217183" y="1652021"/>
            <a:ext cx="988541" cy="205742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Down Arrow 6"/>
          <p:cNvSpPr/>
          <p:nvPr/>
        </p:nvSpPr>
        <p:spPr>
          <a:xfrm rot="4097465">
            <a:off x="5144945" y="2656777"/>
            <a:ext cx="580274" cy="205742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extBox 7"/>
          <p:cNvSpPr txBox="1"/>
          <p:nvPr/>
        </p:nvSpPr>
        <p:spPr>
          <a:xfrm rot="20240754">
            <a:off x="4407965" y="3208104"/>
            <a:ext cx="3760237" cy="261610"/>
          </a:xfrm>
          <a:prstGeom prst="rect">
            <a:avLst/>
          </a:prstGeom>
          <a:noFill/>
        </p:spPr>
        <p:txBody>
          <a:bodyPr wrap="square" rtlCol="0">
            <a:spAutoFit/>
          </a:bodyPr>
          <a:lstStyle/>
          <a:p>
            <a:r>
              <a:rPr lang="en-US" sz="1100" dirty="0" smtClean="0"/>
              <a:t>FIREFOX USERS CLICK HERE</a:t>
            </a:r>
            <a:endParaRPr lang="en-US" sz="1100" dirty="0"/>
          </a:p>
        </p:txBody>
      </p:sp>
      <p:sp>
        <p:nvSpPr>
          <p:cNvPr id="9" name="TextBox 8"/>
          <p:cNvSpPr txBox="1"/>
          <p:nvPr/>
        </p:nvSpPr>
        <p:spPr>
          <a:xfrm rot="16886113">
            <a:off x="2962051" y="1703953"/>
            <a:ext cx="3760237" cy="261610"/>
          </a:xfrm>
          <a:prstGeom prst="rect">
            <a:avLst/>
          </a:prstGeom>
          <a:noFill/>
        </p:spPr>
        <p:txBody>
          <a:bodyPr wrap="square" rtlCol="0">
            <a:spAutoFit/>
          </a:bodyPr>
          <a:lstStyle/>
          <a:p>
            <a:r>
              <a:rPr lang="en-US" sz="1100" dirty="0" smtClean="0"/>
              <a:t>CHROME USERS CLICK HERE</a:t>
            </a:r>
            <a:endParaRPr lang="en-US" sz="1100" dirty="0"/>
          </a:p>
        </p:txBody>
      </p:sp>
    </p:spTree>
    <p:extLst>
      <p:ext uri="{BB962C8B-B14F-4D97-AF65-F5344CB8AC3E}">
        <p14:creationId xmlns:p14="http://schemas.microsoft.com/office/powerpoint/2010/main" val="4159687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4487332"/>
            <a:ext cx="8995247" cy="1995846"/>
          </a:xfrm>
        </p:spPr>
        <p:txBody>
          <a:bodyPr>
            <a:normAutofit fontScale="90000"/>
          </a:bodyPr>
          <a:lstStyle/>
          <a:p>
            <a:r>
              <a:rPr lang="en-US" dirty="0" smtClean="0"/>
              <a:t>After you’ve installed the feature extension, navigate back to the reports page</a:t>
            </a:r>
            <a:br>
              <a:rPr lang="en-US" dirty="0" smtClean="0"/>
            </a:br>
            <a:r>
              <a:rPr lang="en-US" dirty="0" smtClean="0"/>
              <a:t>Scroll back to “</a:t>
            </a:r>
            <a:r>
              <a:rPr lang="en-US" dirty="0" err="1" smtClean="0"/>
              <a:t>scoutbook</a:t>
            </a:r>
            <a:r>
              <a:rPr lang="en-US" dirty="0" smtClean="0"/>
              <a:t> export” and download the .csv file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934" y="247768"/>
            <a:ext cx="8805779" cy="3951908"/>
          </a:xfrm>
        </p:spPr>
      </p:pic>
      <p:sp>
        <p:nvSpPr>
          <p:cNvPr id="5" name="TextBox 4"/>
          <p:cNvSpPr txBox="1"/>
          <p:nvPr/>
        </p:nvSpPr>
        <p:spPr>
          <a:xfrm>
            <a:off x="9292279" y="644611"/>
            <a:ext cx="2618024" cy="1200329"/>
          </a:xfrm>
          <a:prstGeom prst="rect">
            <a:avLst/>
          </a:prstGeom>
          <a:noFill/>
        </p:spPr>
        <p:txBody>
          <a:bodyPr wrap="none" rtlCol="0">
            <a:spAutoFit/>
          </a:bodyPr>
          <a:lstStyle/>
          <a:p>
            <a:r>
              <a:rPr lang="en-US" b="1" dirty="0" smtClean="0">
                <a:solidFill>
                  <a:schemeClr val="bg1"/>
                </a:solidFill>
              </a:rPr>
              <a:t>***NOTE: Take notice</a:t>
            </a:r>
          </a:p>
          <a:p>
            <a:r>
              <a:rPr lang="en-US" b="1" dirty="0">
                <a:solidFill>
                  <a:schemeClr val="bg1"/>
                </a:solidFill>
              </a:rPr>
              <a:t>o</a:t>
            </a:r>
            <a:r>
              <a:rPr lang="en-US" b="1" dirty="0" smtClean="0">
                <a:solidFill>
                  <a:schemeClr val="bg1"/>
                </a:solidFill>
              </a:rPr>
              <a:t>f the file name, and</a:t>
            </a:r>
          </a:p>
          <a:p>
            <a:r>
              <a:rPr lang="en-US" b="1" dirty="0">
                <a:solidFill>
                  <a:schemeClr val="bg1"/>
                </a:solidFill>
              </a:rPr>
              <a:t>w</a:t>
            </a:r>
            <a:r>
              <a:rPr lang="en-US" b="1" dirty="0" smtClean="0">
                <a:solidFill>
                  <a:schemeClr val="bg1"/>
                </a:solidFill>
              </a:rPr>
              <a:t>here the file is being</a:t>
            </a:r>
          </a:p>
          <a:p>
            <a:r>
              <a:rPr lang="en-US" b="1" dirty="0" smtClean="0">
                <a:solidFill>
                  <a:schemeClr val="bg1"/>
                </a:solidFill>
              </a:rPr>
              <a:t>downloaded***</a:t>
            </a:r>
          </a:p>
        </p:txBody>
      </p:sp>
      <p:sp>
        <p:nvSpPr>
          <p:cNvPr id="3" name="Down Arrow 2"/>
          <p:cNvSpPr/>
          <p:nvPr/>
        </p:nvSpPr>
        <p:spPr>
          <a:xfrm rot="4874599">
            <a:off x="3995584" y="2034746"/>
            <a:ext cx="1540476" cy="2067697"/>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CLICK HERE</a:t>
            </a:r>
            <a:endParaRPr lang="en-US" sz="1400" dirty="0"/>
          </a:p>
        </p:txBody>
      </p:sp>
      <p:sp>
        <p:nvSpPr>
          <p:cNvPr id="10" name="Rectangle 9"/>
          <p:cNvSpPr/>
          <p:nvPr/>
        </p:nvSpPr>
        <p:spPr>
          <a:xfrm>
            <a:off x="9330175" y="2149942"/>
            <a:ext cx="2940908" cy="1477328"/>
          </a:xfrm>
          <a:prstGeom prst="rect">
            <a:avLst/>
          </a:prstGeom>
        </p:spPr>
        <p:txBody>
          <a:bodyPr wrap="square">
            <a:spAutoFit/>
          </a:bodyPr>
          <a:lstStyle/>
          <a:p>
            <a:r>
              <a:rPr lang="en-US" b="1" dirty="0">
                <a:solidFill>
                  <a:schemeClr val="bg1"/>
                </a:solidFill>
              </a:rPr>
              <a:t>***NOTE: </a:t>
            </a:r>
            <a:r>
              <a:rPr lang="en-US" b="1" dirty="0" smtClean="0">
                <a:solidFill>
                  <a:schemeClr val="bg1"/>
                </a:solidFill>
              </a:rPr>
              <a:t>Do not alter the file name, nor the contents of the file, as it may effect import status***</a:t>
            </a:r>
            <a:endParaRPr lang="en-US" b="1" dirty="0">
              <a:solidFill>
                <a:schemeClr val="bg1"/>
              </a:solidFill>
            </a:endParaRPr>
          </a:p>
        </p:txBody>
      </p:sp>
    </p:spTree>
    <p:extLst>
      <p:ext uri="{BB962C8B-B14F-4D97-AF65-F5344CB8AC3E}">
        <p14:creationId xmlns:p14="http://schemas.microsoft.com/office/powerpoint/2010/main" val="641417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you’ve installed the extension – log into </a:t>
            </a:r>
            <a:r>
              <a:rPr lang="en-US" dirty="0" err="1" smtClean="0"/>
              <a:t>scoutbook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3990" y="148829"/>
            <a:ext cx="10177410" cy="4413840"/>
          </a:xfrm>
        </p:spPr>
      </p:pic>
      <p:sp>
        <p:nvSpPr>
          <p:cNvPr id="5" name="Down Arrow 4"/>
          <p:cNvSpPr/>
          <p:nvPr/>
        </p:nvSpPr>
        <p:spPr>
          <a:xfrm rot="10147488">
            <a:off x="10450286" y="475861"/>
            <a:ext cx="466531" cy="250993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TextBox 5"/>
          <p:cNvSpPr txBox="1"/>
          <p:nvPr/>
        </p:nvSpPr>
        <p:spPr>
          <a:xfrm>
            <a:off x="9856361" y="2966536"/>
            <a:ext cx="2409634" cy="1477328"/>
          </a:xfrm>
          <a:prstGeom prst="rect">
            <a:avLst/>
          </a:prstGeom>
          <a:noFill/>
        </p:spPr>
        <p:txBody>
          <a:bodyPr wrap="none" rtlCol="0">
            <a:spAutoFit/>
          </a:bodyPr>
          <a:lstStyle/>
          <a:p>
            <a:r>
              <a:rPr lang="en-US" b="1" dirty="0" smtClean="0">
                <a:solidFill>
                  <a:schemeClr val="bg1"/>
                </a:solidFill>
              </a:rPr>
              <a:t>This icon near your</a:t>
            </a:r>
          </a:p>
          <a:p>
            <a:r>
              <a:rPr lang="en-US" b="1" dirty="0" smtClean="0">
                <a:solidFill>
                  <a:schemeClr val="bg1"/>
                </a:solidFill>
              </a:rPr>
              <a:t>Address bar means </a:t>
            </a:r>
          </a:p>
          <a:p>
            <a:r>
              <a:rPr lang="en-US" b="1" dirty="0" smtClean="0">
                <a:solidFill>
                  <a:schemeClr val="bg1"/>
                </a:solidFill>
              </a:rPr>
              <a:t>your extension is </a:t>
            </a:r>
          </a:p>
          <a:p>
            <a:r>
              <a:rPr lang="en-US" b="1" dirty="0" smtClean="0">
                <a:solidFill>
                  <a:schemeClr val="bg1"/>
                </a:solidFill>
              </a:rPr>
              <a:t>installed and </a:t>
            </a:r>
          </a:p>
          <a:p>
            <a:r>
              <a:rPr lang="en-US" b="1" dirty="0" smtClean="0">
                <a:solidFill>
                  <a:schemeClr val="bg1"/>
                </a:solidFill>
              </a:rPr>
              <a:t>running</a:t>
            </a:r>
            <a:endParaRPr lang="en-US" b="1" dirty="0">
              <a:solidFill>
                <a:schemeClr val="bg1"/>
              </a:solidFill>
            </a:endParaRPr>
          </a:p>
        </p:txBody>
      </p:sp>
    </p:spTree>
    <p:extLst>
      <p:ext uri="{BB962C8B-B14F-4D97-AF65-F5344CB8AC3E}">
        <p14:creationId xmlns:p14="http://schemas.microsoft.com/office/powerpoint/2010/main" val="1742934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your “MY UNIT” DASHBOARD OPTION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213" y="739680"/>
            <a:ext cx="8534400" cy="3506977"/>
          </a:xfrm>
        </p:spPr>
      </p:pic>
      <p:sp>
        <p:nvSpPr>
          <p:cNvPr id="6" name="TextBox 5"/>
          <p:cNvSpPr txBox="1"/>
          <p:nvPr/>
        </p:nvSpPr>
        <p:spPr>
          <a:xfrm>
            <a:off x="9407263" y="923730"/>
            <a:ext cx="2784737" cy="2031325"/>
          </a:xfrm>
          <a:prstGeom prst="rect">
            <a:avLst/>
          </a:prstGeom>
          <a:noFill/>
        </p:spPr>
        <p:txBody>
          <a:bodyPr wrap="none" rtlCol="0">
            <a:spAutoFit/>
          </a:bodyPr>
          <a:lstStyle/>
          <a:p>
            <a:r>
              <a:rPr lang="en-US" dirty="0" smtClean="0"/>
              <a:t>***NOTE: GOING</a:t>
            </a:r>
          </a:p>
          <a:p>
            <a:r>
              <a:rPr lang="en-US" dirty="0" smtClean="0"/>
              <a:t>THROUGH “MY FAMILY”</a:t>
            </a:r>
          </a:p>
          <a:p>
            <a:r>
              <a:rPr lang="en-US" dirty="0" smtClean="0"/>
              <a:t>INSTEAD OF “MY UNIT”</a:t>
            </a:r>
          </a:p>
          <a:p>
            <a:r>
              <a:rPr lang="en-US" dirty="0" smtClean="0"/>
              <a:t>MAY REDUCE </a:t>
            </a:r>
          </a:p>
          <a:p>
            <a:r>
              <a:rPr lang="en-US" dirty="0" smtClean="0"/>
              <a:t>FUNCTIONALITY OF THE</a:t>
            </a:r>
          </a:p>
          <a:p>
            <a:r>
              <a:rPr lang="en-US" dirty="0" smtClean="0"/>
              <a:t>IMPORT PROCESS***</a:t>
            </a:r>
          </a:p>
          <a:p>
            <a:endParaRPr lang="en-US" dirty="0" smtClean="0"/>
          </a:p>
        </p:txBody>
      </p:sp>
      <p:sp>
        <p:nvSpPr>
          <p:cNvPr id="7" name="Right Arrow 6"/>
          <p:cNvSpPr/>
          <p:nvPr/>
        </p:nvSpPr>
        <p:spPr>
          <a:xfrm rot="12761358">
            <a:off x="5398224" y="2650467"/>
            <a:ext cx="2397967" cy="129160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8114045"/>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AD2E03"/>
      </a:dk2>
      <a:lt2>
        <a:srgbClr val="D75626"/>
      </a:lt2>
      <a:accent1>
        <a:srgbClr val="760603"/>
      </a:accent1>
      <a:accent2>
        <a:srgbClr val="FA9C1F"/>
      </a:accent2>
      <a:accent3>
        <a:srgbClr val="D9BB55"/>
      </a:accent3>
      <a:accent4>
        <a:srgbClr val="829551"/>
      </a:accent4>
      <a:accent5>
        <a:srgbClr val="58A28B"/>
      </a:accent5>
      <a:accent6>
        <a:srgbClr val="426480"/>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42000"/>
                <a:satMod val="200000"/>
                <a:lumMod val="118000"/>
              </a:schemeClr>
            </a:gs>
            <a:gs pos="100000">
              <a:schemeClr val="phClr">
                <a:shade val="94000"/>
                <a:hueMod val="22000"/>
                <a:satMod val="220000"/>
                <a:lumMod val="6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903AAAE-3EA5-424A-B142-CC51DC1F897D}"/>
    </a:ext>
  </a:extLst>
</a:theme>
</file>

<file path=docProps/app.xml><?xml version="1.0" encoding="utf-8"?>
<Properties xmlns="http://schemas.openxmlformats.org/officeDocument/2006/extended-properties" xmlns:vt="http://schemas.openxmlformats.org/officeDocument/2006/docPropsVTypes">
  <Template>Slice</Template>
  <TotalTime>52</TotalTime>
  <Words>514</Words>
  <Application>Microsoft Office PowerPoint</Application>
  <PresentationFormat>Widescreen</PresentationFormat>
  <Paragraphs>53</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Century Gothic</vt:lpstr>
      <vt:lpstr>Wingdings 3</vt:lpstr>
      <vt:lpstr>Slice</vt:lpstr>
      <vt:lpstr>Black pug to Scoutbook import process </vt:lpstr>
      <vt:lpstr>PowerPoint Presentation</vt:lpstr>
      <vt:lpstr>LOG IN TO https://scoutingevent.com/802-CampAlpine2019 Click on “View Activity”</vt:lpstr>
      <vt:lpstr>Select the camp alpine week you attended/need to import data from</vt:lpstr>
      <vt:lpstr>Click on “More” drop Down Select “REPORTS”</vt:lpstr>
      <vt:lpstr>Scroll down approximately 2/3 of the way to the bottom – find the “Scoutbook Export” option and click the link to install the feature assistant extension for your browser</vt:lpstr>
      <vt:lpstr>After you’ve installed the feature extension, navigate back to the reports page Scroll back to “scoutbook export” and download the .csv file</vt:lpstr>
      <vt:lpstr>After you’ve installed the extension – log into scoutbook</vt:lpstr>
      <vt:lpstr>Use your “MY UNIT” DASHBOARD OPTION</vt:lpstr>
      <vt:lpstr>You now have an option to “import black pug data”…. Click that</vt:lpstr>
      <vt:lpstr>Choose the file based of the previously noted file name and location, select “merit badge req’s” and “Complete merit badges” toggles then select “import file”</vt:lpstr>
      <vt:lpstr>YOUR DONE!</vt:lpstr>
      <vt:lpstr>Black pug to Scoutbook import process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Blackpug to Scoutbook import process</dc:title>
  <dc:creator>Jeremiah Bybee</dc:creator>
  <cp:lastModifiedBy>Jeremiah Bybee</cp:lastModifiedBy>
  <cp:revision>13</cp:revision>
  <dcterms:created xsi:type="dcterms:W3CDTF">2019-07-14T12:37:25Z</dcterms:created>
  <dcterms:modified xsi:type="dcterms:W3CDTF">2019-07-14T13:29:32Z</dcterms:modified>
</cp:coreProperties>
</file>