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 id="262" r:id="rId6"/>
    <p:sldId id="273" r:id="rId7"/>
    <p:sldId id="275" r:id="rId8"/>
    <p:sldId id="291" r:id="rId9"/>
    <p:sldId id="292" r:id="rId10"/>
    <p:sldId id="293" r:id="rId11"/>
    <p:sldId id="294" r:id="rId12"/>
    <p:sldId id="295" r:id="rId13"/>
    <p:sldId id="296" r:id="rId14"/>
    <p:sldId id="284" r:id="rId15"/>
    <p:sldId id="277" r:id="rId16"/>
    <p:sldId id="279" r:id="rId17"/>
    <p:sldId id="282" r:id="rId18"/>
    <p:sldId id="297" r:id="rId19"/>
    <p:sldId id="298" r:id="rId20"/>
    <p:sldId id="278" r:id="rId21"/>
    <p:sldId id="289" r:id="rId22"/>
  </p:sldIdLst>
  <p:sldSz cx="18288000" cy="10287000"/>
  <p:notesSz cx="7010400" cy="9296400"/>
  <p:embeddedFontLst>
    <p:embeddedFont>
      <p:font typeface="Helvetica Now" panose="020B0604020202020204" charset="0"/>
      <p:regular r:id="rId23"/>
    </p:embeddedFont>
    <p:embeddedFont>
      <p:font typeface="Montserrat Ultra-Bold" panose="020B0604020202020204" charset="0"/>
      <p:regular r:id="rId24"/>
      <p:bold r:id="rId25"/>
    </p:embeddedFont>
    <p:embeddedFont>
      <p:font typeface="Webdings" panose="05030102010509060703" pitchFamily="18" charset="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764" autoAdjust="0"/>
  </p:normalViewPr>
  <p:slideViewPr>
    <p:cSldViewPr>
      <p:cViewPr varScale="1">
        <p:scale>
          <a:sx n="45" d="100"/>
          <a:sy n="45"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mailto:Michele.Bement@scouting.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146" t="-19362" r="-435" b="-5772"/>
            </a:stretch>
          </a:blipFill>
        </p:spPr>
        <p:txBody>
          <a:bodyPr/>
          <a:lstStyle/>
          <a:p>
            <a:endParaRPr lang="en-US"/>
          </a:p>
        </p:txBody>
      </p:sp>
      <p:grpSp>
        <p:nvGrpSpPr>
          <p:cNvPr id="3" name="Group 3"/>
          <p:cNvGrpSpPr/>
          <p:nvPr/>
        </p:nvGrpSpPr>
        <p:grpSpPr>
          <a:xfrm>
            <a:off x="9144000" y="0"/>
            <a:ext cx="9144000" cy="10287000"/>
            <a:chOff x="0" y="0"/>
            <a:chExt cx="12192000" cy="13716000"/>
          </a:xfrm>
        </p:grpSpPr>
        <p:pic>
          <p:nvPicPr>
            <p:cNvPr id="4" name="Picture 4"/>
            <p:cNvPicPr>
              <a:picLocks noChangeAspect="1"/>
            </p:cNvPicPr>
            <p:nvPr/>
          </p:nvPicPr>
          <p:blipFill>
            <a:blip r:embed="rId3"/>
            <a:srcRect l="4473" r="36266"/>
            <a:stretch>
              <a:fillRect/>
            </a:stretch>
          </p:blipFill>
          <p:spPr>
            <a:xfrm>
              <a:off x="0" y="0"/>
              <a:ext cx="12192000" cy="13716000"/>
            </a:xfrm>
            <a:prstGeom prst="rect">
              <a:avLst/>
            </a:prstGeom>
          </p:spPr>
        </p:pic>
      </p:grpSp>
      <p:sp>
        <p:nvSpPr>
          <p:cNvPr id="5" name="Freeform 5"/>
          <p:cNvSpPr/>
          <p:nvPr/>
        </p:nvSpPr>
        <p:spPr>
          <a:xfrm>
            <a:off x="0" y="7333699"/>
            <a:ext cx="2710935" cy="2710935"/>
          </a:xfrm>
          <a:custGeom>
            <a:avLst/>
            <a:gdLst/>
            <a:ahLst/>
            <a:cxnLst/>
            <a:rect l="l" t="t" r="r" b="b"/>
            <a:pathLst>
              <a:path w="2710935" h="2710935">
                <a:moveTo>
                  <a:pt x="0" y="0"/>
                </a:moveTo>
                <a:lnTo>
                  <a:pt x="2710935" y="0"/>
                </a:lnTo>
                <a:lnTo>
                  <a:pt x="2710935" y="2710935"/>
                </a:lnTo>
                <a:lnTo>
                  <a:pt x="0" y="2710935"/>
                </a:lnTo>
                <a:lnTo>
                  <a:pt x="0" y="0"/>
                </a:lnTo>
                <a:close/>
              </a:path>
            </a:pathLst>
          </a:custGeom>
          <a:blipFill>
            <a:blip r:embed="rId4"/>
            <a:stretch>
              <a:fillRect/>
            </a:stretch>
          </a:blipFill>
        </p:spPr>
        <p:txBody>
          <a:bodyPr/>
          <a:lstStyle/>
          <a:p>
            <a:endParaRPr lang="en-US"/>
          </a:p>
        </p:txBody>
      </p:sp>
      <p:sp>
        <p:nvSpPr>
          <p:cNvPr id="6" name="AutoShape 6"/>
          <p:cNvSpPr/>
          <p:nvPr/>
        </p:nvSpPr>
        <p:spPr>
          <a:xfrm>
            <a:off x="449890" y="3596731"/>
            <a:ext cx="2261045" cy="0"/>
          </a:xfrm>
          <a:prstGeom prst="line">
            <a:avLst/>
          </a:prstGeom>
          <a:ln w="104775" cap="rnd">
            <a:solidFill>
              <a:srgbClr val="38699D"/>
            </a:solidFill>
            <a:prstDash val="solid"/>
            <a:headEnd type="none" w="sm" len="sm"/>
            <a:tailEnd type="none" w="sm" len="sm"/>
          </a:ln>
        </p:spPr>
        <p:txBody>
          <a:bodyPr/>
          <a:lstStyle/>
          <a:p>
            <a:endParaRPr lang="en-US"/>
          </a:p>
        </p:txBody>
      </p:sp>
      <p:sp>
        <p:nvSpPr>
          <p:cNvPr id="7" name="TextBox 7"/>
          <p:cNvSpPr txBox="1"/>
          <p:nvPr/>
        </p:nvSpPr>
        <p:spPr>
          <a:xfrm>
            <a:off x="449890" y="2238375"/>
            <a:ext cx="10198751" cy="1255215"/>
          </a:xfrm>
          <a:prstGeom prst="rect">
            <a:avLst/>
          </a:prstGeom>
        </p:spPr>
        <p:txBody>
          <a:bodyPr lIns="0" tIns="0" rIns="0" bIns="0" rtlCol="0" anchor="t">
            <a:spAutoFit/>
          </a:bodyPr>
          <a:lstStyle/>
          <a:p>
            <a:pPr>
              <a:lnSpc>
                <a:spcPts val="9637"/>
              </a:lnSpc>
            </a:pPr>
            <a:r>
              <a:rPr lang="en-US" sz="10475" dirty="0">
                <a:solidFill>
                  <a:srgbClr val="67CDE3"/>
                </a:solidFill>
                <a:latin typeface="Montserrat Ultra-Bold"/>
              </a:rPr>
              <a:t>HMSR</a:t>
            </a:r>
          </a:p>
        </p:txBody>
      </p:sp>
      <p:sp>
        <p:nvSpPr>
          <p:cNvPr id="8" name="TextBox 8"/>
          <p:cNvSpPr txBox="1"/>
          <p:nvPr/>
        </p:nvSpPr>
        <p:spPr>
          <a:xfrm>
            <a:off x="449890" y="4202430"/>
            <a:ext cx="6169782" cy="565539"/>
          </a:xfrm>
          <a:prstGeom prst="rect">
            <a:avLst/>
          </a:prstGeom>
        </p:spPr>
        <p:txBody>
          <a:bodyPr lIns="0" tIns="0" rIns="0" bIns="0" rtlCol="0" anchor="t">
            <a:spAutoFit/>
          </a:bodyPr>
          <a:lstStyle/>
          <a:p>
            <a:pPr>
              <a:lnSpc>
                <a:spcPts val="4573"/>
              </a:lnSpc>
            </a:pPr>
            <a:r>
              <a:rPr lang="en-US" sz="3266" dirty="0">
                <a:solidFill>
                  <a:srgbClr val="000000"/>
                </a:solidFill>
                <a:latin typeface="Helvetica Now"/>
              </a:rPr>
              <a:t>Second Webinar 2-19-2024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9CED6C3E-6202-E229-EACD-7D7E968550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060075-9FF5-9293-B61B-3DF6AB13AB5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84335ABD-8723-FF87-B612-7344AC088C5E}"/>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33284971-153C-E736-A4B1-D6669C18DCC6}"/>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E018E4C0-3647-8BAE-CCBA-C9E75A048B17}"/>
              </a:ext>
            </a:extLst>
          </p:cNvPr>
          <p:cNvSpPr txBox="1"/>
          <p:nvPr/>
        </p:nvSpPr>
        <p:spPr>
          <a:xfrm>
            <a:off x="990600" y="3162300"/>
            <a:ext cx="16089568" cy="4726294"/>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2800" b="1" kern="100" dirty="0">
                <a:effectLst/>
                <a:latin typeface="Arial" panose="020B0604020202020204" pitchFamily="34" charset="0"/>
                <a:ea typeface="Aptos" panose="020B0004020202020204" pitchFamily="34" charset="0"/>
                <a:cs typeface="Arial" panose="020B0604020202020204" pitchFamily="34" charset="0"/>
              </a:rPr>
              <a:t>Aquatics</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Swimming – Pre-req’s 2, Moderate, must complete BSA swimmer test at camp.</a:t>
            </a: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Kayaking – Pre-req’s 2, Moderate, recommended for a 2</a:t>
            </a:r>
            <a:r>
              <a:rPr lang="en-US" sz="2800" kern="100" baseline="30000" dirty="0">
                <a:effectLst/>
                <a:latin typeface="Arial" panose="020B0604020202020204" pitchFamily="34" charset="0"/>
                <a:ea typeface="Aptos" panose="020B0004020202020204" pitchFamily="34" charset="0"/>
                <a:cs typeface="Arial" panose="020B0604020202020204" pitchFamily="34" charset="0"/>
              </a:rPr>
              <a:t>nd</a:t>
            </a:r>
            <a:r>
              <a:rPr lang="en-US" sz="2800" kern="100" dirty="0">
                <a:effectLst/>
                <a:latin typeface="Arial" panose="020B0604020202020204" pitchFamily="34" charset="0"/>
                <a:ea typeface="Aptos" panose="020B0004020202020204" pitchFamily="34" charset="0"/>
                <a:cs typeface="Arial" panose="020B0604020202020204" pitchFamily="34" charset="0"/>
              </a:rPr>
              <a:t> year camper, must complete BSA swimmer test at camp.</a:t>
            </a: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Lifesaving – With the rest of your class learn and practice the skills and knowledge necessary for lifesaving situations.  Pre-req’s 2A, </a:t>
            </a: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Canoeing – Recommended for a 2</a:t>
            </a:r>
            <a:r>
              <a:rPr lang="en-US" sz="2800" kern="100" baseline="30000" dirty="0">
                <a:effectLst/>
                <a:latin typeface="Arial" panose="020B0604020202020204" pitchFamily="34" charset="0"/>
                <a:ea typeface="Aptos" panose="020B0004020202020204" pitchFamily="34" charset="0"/>
                <a:cs typeface="Arial" panose="020B0604020202020204" pitchFamily="34" charset="0"/>
              </a:rPr>
              <a:t>nd</a:t>
            </a:r>
            <a:r>
              <a:rPr lang="en-US" sz="2800" kern="100" dirty="0">
                <a:effectLst/>
                <a:latin typeface="Arial" panose="020B0604020202020204" pitchFamily="34" charset="0"/>
                <a:ea typeface="Aptos" panose="020B0004020202020204" pitchFamily="34" charset="0"/>
                <a:cs typeface="Arial" panose="020B0604020202020204" pitchFamily="34" charset="0"/>
              </a:rPr>
              <a:t> year Scout, moderate, must complete BSA swimmer test at camp.</a:t>
            </a:r>
          </a:p>
          <a:p>
            <a:pPr marL="342900" marR="0" lvl="0" indent="-342900">
              <a:lnSpc>
                <a:spcPct val="107000"/>
              </a:lnSpc>
              <a:spcBef>
                <a:spcPts val="0"/>
              </a:spcBef>
              <a:spcAft>
                <a:spcPts val="80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Open Program:  Boating all types, stand up paddle board, wagon wheel, swimming</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101826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Pathfinder </a:t>
            </a:r>
          </a:p>
        </p:txBody>
      </p:sp>
      <p:sp>
        <p:nvSpPr>
          <p:cNvPr id="5" name="TextBox 5"/>
          <p:cNvSpPr txBox="1"/>
          <p:nvPr/>
        </p:nvSpPr>
        <p:spPr>
          <a:xfrm>
            <a:off x="901681" y="3598066"/>
            <a:ext cx="15399530" cy="3347070"/>
          </a:xfrm>
          <a:prstGeom prst="rect">
            <a:avLst/>
          </a:prstGeom>
        </p:spPr>
        <p:txBody>
          <a:bodyPr lIns="0" tIns="0" rIns="0" bIns="0" rtlCol="0" anchor="t">
            <a:spAutoFit/>
          </a:bodyPr>
          <a:lstStyle/>
          <a:p>
            <a:pPr>
              <a:lnSpc>
                <a:spcPts val="2890"/>
              </a:lnSpc>
            </a:pPr>
            <a:r>
              <a:rPr lang="en-US" sz="2890" dirty="0">
                <a:solidFill>
                  <a:srgbClr val="000000"/>
                </a:solidFill>
                <a:latin typeface="Arial"/>
              </a:rPr>
              <a:t>This is our first-year camper program.</a:t>
            </a:r>
          </a:p>
          <a:p>
            <a:pPr>
              <a:lnSpc>
                <a:spcPts val="2890"/>
              </a:lnSpc>
            </a:pPr>
            <a:endParaRPr lang="en-US" sz="2890" dirty="0">
              <a:solidFill>
                <a:srgbClr val="000000"/>
              </a:solidFill>
              <a:latin typeface="Arial"/>
            </a:endParaRPr>
          </a:p>
          <a:p>
            <a:pPr>
              <a:lnSpc>
                <a:spcPts val="2890"/>
              </a:lnSpc>
            </a:pPr>
            <a:r>
              <a:rPr lang="en-US" sz="2890" dirty="0">
                <a:solidFill>
                  <a:srgbClr val="000000"/>
                </a:solidFill>
                <a:latin typeface="Arial"/>
              </a:rPr>
              <a:t>New this year we will focus on advancements and team building.</a:t>
            </a:r>
          </a:p>
          <a:p>
            <a:pPr>
              <a:lnSpc>
                <a:spcPts val="2890"/>
              </a:lnSpc>
            </a:pPr>
            <a:endParaRPr lang="en-US" sz="2890" dirty="0">
              <a:solidFill>
                <a:srgbClr val="000000"/>
              </a:solidFill>
              <a:latin typeface="Arial"/>
            </a:endParaRPr>
          </a:p>
          <a:p>
            <a:pPr>
              <a:lnSpc>
                <a:spcPts val="2890"/>
              </a:lnSpc>
            </a:pPr>
            <a:r>
              <a:rPr lang="en-US" sz="2890" dirty="0">
                <a:solidFill>
                  <a:srgbClr val="000000"/>
                </a:solidFill>
                <a:latin typeface="Arial"/>
              </a:rPr>
              <a:t>The program will run just in the morning so they can pick their merit badge to earn Block 4 &amp; 5. </a:t>
            </a:r>
          </a:p>
          <a:p>
            <a:pPr>
              <a:lnSpc>
                <a:spcPts val="2890"/>
              </a:lnSpc>
            </a:pPr>
            <a:endParaRPr lang="en-US" sz="2890" dirty="0">
              <a:solidFill>
                <a:srgbClr val="000000"/>
              </a:solidFill>
              <a:latin typeface="Arial"/>
            </a:endParaRPr>
          </a:p>
          <a:p>
            <a:pPr>
              <a:lnSpc>
                <a:spcPts val="2890"/>
              </a:lnSpc>
            </a:pPr>
            <a:r>
              <a:rPr lang="en-US" sz="2890" dirty="0">
                <a:solidFill>
                  <a:srgbClr val="000000"/>
                </a:solidFill>
                <a:latin typeface="Arial"/>
              </a:rPr>
              <a:t>Open Program </a:t>
            </a:r>
          </a:p>
          <a:p>
            <a:pPr>
              <a:lnSpc>
                <a:spcPts val="2890"/>
              </a:lnSpc>
            </a:pPr>
            <a:endParaRPr lang="en-US" sz="2890" dirty="0">
              <a:solidFill>
                <a:srgbClr val="000000"/>
              </a:solidFill>
              <a:latin typeface="Arial"/>
            </a:endParaRPr>
          </a:p>
          <a:p>
            <a:pPr>
              <a:lnSpc>
                <a:spcPts val="2890"/>
              </a:lnSpc>
            </a:pPr>
            <a:r>
              <a:rPr lang="en-US" sz="2890" dirty="0">
                <a:solidFill>
                  <a:srgbClr val="000000"/>
                </a:solidFill>
                <a:latin typeface="Arial"/>
              </a:rPr>
              <a:t>Kittatinny Neckerchief</a:t>
            </a:r>
          </a:p>
        </p:txBody>
      </p:sp>
    </p:spTree>
    <p:extLst>
      <p:ext uri="{BB962C8B-B14F-4D97-AF65-F5344CB8AC3E}">
        <p14:creationId xmlns:p14="http://schemas.microsoft.com/office/powerpoint/2010/main" val="94424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59397"/>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Trading Post</a:t>
            </a:r>
          </a:p>
        </p:txBody>
      </p:sp>
      <p:sp>
        <p:nvSpPr>
          <p:cNvPr id="5" name="TextBox 5"/>
          <p:cNvSpPr txBox="1"/>
          <p:nvPr/>
        </p:nvSpPr>
        <p:spPr>
          <a:xfrm>
            <a:off x="901681" y="3598066"/>
            <a:ext cx="15399530" cy="384016"/>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3600" dirty="0">
                <a:solidFill>
                  <a:srgbClr val="000000"/>
                </a:solidFill>
                <a:latin typeface="Arial"/>
              </a:rPr>
              <a:t>Keep an eye out for our designs for pre-order</a:t>
            </a:r>
          </a:p>
        </p:txBody>
      </p:sp>
    </p:spTree>
    <p:extLst>
      <p:ext uri="{BB962C8B-B14F-4D97-AF65-F5344CB8AC3E}">
        <p14:creationId xmlns:p14="http://schemas.microsoft.com/office/powerpoint/2010/main" val="234552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59397"/>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CIT Program</a:t>
            </a:r>
          </a:p>
        </p:txBody>
      </p:sp>
      <p:sp>
        <p:nvSpPr>
          <p:cNvPr id="5" name="TextBox 5"/>
          <p:cNvSpPr txBox="1"/>
          <p:nvPr/>
        </p:nvSpPr>
        <p:spPr>
          <a:xfrm>
            <a:off x="901681" y="3598066"/>
            <a:ext cx="15399530" cy="4090863"/>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3200" dirty="0">
                <a:solidFill>
                  <a:srgbClr val="000000"/>
                </a:solidFill>
                <a:latin typeface="Arial"/>
              </a:rPr>
              <a:t>This program is focused on preparing the next generation of camp staff.</a:t>
            </a:r>
          </a:p>
          <a:p>
            <a:pPr marL="457200" indent="-457200">
              <a:lnSpc>
                <a:spcPts val="2890"/>
              </a:lnSpc>
              <a:buFont typeface="Arial" panose="020B0604020202020204" pitchFamily="34" charset="0"/>
              <a:buChar char="•"/>
            </a:pPr>
            <a:r>
              <a:rPr lang="en-US" sz="3200" dirty="0">
                <a:solidFill>
                  <a:srgbClr val="000000"/>
                </a:solidFill>
                <a:latin typeface="Arial"/>
              </a:rPr>
              <a:t>3-week immersive program designed around targeted skill development and personal growth.</a:t>
            </a:r>
          </a:p>
          <a:p>
            <a:pPr marL="457200" indent="-457200">
              <a:lnSpc>
                <a:spcPts val="2890"/>
              </a:lnSpc>
              <a:buFont typeface="Arial" panose="020B0604020202020204" pitchFamily="34" charset="0"/>
              <a:buChar char="•"/>
            </a:pPr>
            <a:r>
              <a:rPr lang="en-US" sz="3200" dirty="0">
                <a:solidFill>
                  <a:srgbClr val="000000"/>
                </a:solidFill>
                <a:latin typeface="Arial"/>
              </a:rPr>
              <a:t>Structured training as a camp counselor</a:t>
            </a:r>
          </a:p>
          <a:p>
            <a:pPr marL="457200" indent="-457200">
              <a:lnSpc>
                <a:spcPts val="2890"/>
              </a:lnSpc>
              <a:buFont typeface="Arial" panose="020B0604020202020204" pitchFamily="34" charset="0"/>
              <a:buChar char="•"/>
            </a:pPr>
            <a:r>
              <a:rPr lang="en-US" sz="3200" dirty="0">
                <a:solidFill>
                  <a:srgbClr val="000000"/>
                </a:solidFill>
                <a:latin typeface="Arial"/>
              </a:rPr>
              <a:t>Be 14 at the time the program starts</a:t>
            </a:r>
          </a:p>
          <a:p>
            <a:pPr marL="457200" indent="-457200">
              <a:lnSpc>
                <a:spcPts val="2890"/>
              </a:lnSpc>
              <a:buFont typeface="Arial" panose="020B0604020202020204" pitchFamily="34" charset="0"/>
              <a:buChar char="•"/>
            </a:pPr>
            <a:r>
              <a:rPr lang="en-US" sz="3200" dirty="0">
                <a:solidFill>
                  <a:srgbClr val="000000"/>
                </a:solidFill>
                <a:latin typeface="Arial"/>
              </a:rPr>
              <a:t>Be </a:t>
            </a:r>
            <a:r>
              <a:rPr lang="en-US" sz="3000" dirty="0">
                <a:solidFill>
                  <a:srgbClr val="000000"/>
                </a:solidFill>
                <a:latin typeface="Arial"/>
              </a:rPr>
              <a:t>registered</a:t>
            </a:r>
            <a:r>
              <a:rPr lang="en-US" sz="3200" dirty="0">
                <a:solidFill>
                  <a:srgbClr val="000000"/>
                </a:solidFill>
                <a:latin typeface="Arial"/>
              </a:rPr>
              <a:t> in a Scouting program. </a:t>
            </a:r>
          </a:p>
          <a:p>
            <a:pPr marL="457200" indent="-457200">
              <a:lnSpc>
                <a:spcPts val="2890"/>
              </a:lnSpc>
              <a:buFont typeface="Arial" panose="020B0604020202020204" pitchFamily="34" charset="0"/>
              <a:buChar char="•"/>
            </a:pPr>
            <a:r>
              <a:rPr lang="en-US" sz="3200" dirty="0">
                <a:solidFill>
                  <a:srgbClr val="000000"/>
                </a:solidFill>
                <a:latin typeface="Arial"/>
              </a:rPr>
              <a:t>CIT’s will check in on Sunday and go home each Saturday morning.</a:t>
            </a:r>
          </a:p>
          <a:p>
            <a:pPr marL="457200" indent="-457200">
              <a:lnSpc>
                <a:spcPts val="2890"/>
              </a:lnSpc>
              <a:buFont typeface="Arial" panose="020B0604020202020204" pitchFamily="34" charset="0"/>
              <a:buChar char="•"/>
            </a:pPr>
            <a:r>
              <a:rPr lang="en-US" sz="3200" dirty="0">
                <a:solidFill>
                  <a:srgbClr val="000000"/>
                </a:solidFill>
                <a:latin typeface="Arial"/>
              </a:rPr>
              <a:t>They will be able to take merit badges the first week.</a:t>
            </a:r>
          </a:p>
          <a:p>
            <a:pPr marL="457200" indent="-457200">
              <a:lnSpc>
                <a:spcPts val="2890"/>
              </a:lnSpc>
              <a:buFont typeface="Arial" panose="020B0604020202020204" pitchFamily="34" charset="0"/>
              <a:buChar char="•"/>
            </a:pPr>
            <a:r>
              <a:rPr lang="en-US" sz="3200" dirty="0">
                <a:solidFill>
                  <a:srgbClr val="000000"/>
                </a:solidFill>
                <a:latin typeface="Arial"/>
              </a:rPr>
              <a:t>Second week is dedicated to training that will help them become better leaders.</a:t>
            </a:r>
          </a:p>
          <a:p>
            <a:pPr marL="457200" indent="-457200">
              <a:lnSpc>
                <a:spcPts val="2890"/>
              </a:lnSpc>
              <a:buFont typeface="Arial" panose="020B0604020202020204" pitchFamily="34" charset="0"/>
              <a:buChar char="•"/>
            </a:pPr>
            <a:r>
              <a:rPr lang="en-US" sz="3200" dirty="0">
                <a:solidFill>
                  <a:srgbClr val="000000"/>
                </a:solidFill>
                <a:latin typeface="Arial"/>
              </a:rPr>
              <a:t>Third week focuses on internships in different program areas of camp.</a:t>
            </a:r>
          </a:p>
          <a:p>
            <a:pPr marL="457200" indent="-457200">
              <a:lnSpc>
                <a:spcPts val="2890"/>
              </a:lnSpc>
              <a:buFont typeface="Arial" panose="020B0604020202020204" pitchFamily="34" charset="0"/>
              <a:buChar char="•"/>
            </a:pPr>
            <a:r>
              <a:rPr lang="en-US" sz="3200" dirty="0">
                <a:solidFill>
                  <a:srgbClr val="000000"/>
                </a:solidFill>
                <a:latin typeface="Arial"/>
              </a:rPr>
              <a:t>The last requirement:  Be energetic, eager and ready for fun!.</a:t>
            </a:r>
          </a:p>
        </p:txBody>
      </p:sp>
    </p:spTree>
    <p:extLst>
      <p:ext uri="{BB962C8B-B14F-4D97-AF65-F5344CB8AC3E}">
        <p14:creationId xmlns:p14="http://schemas.microsoft.com/office/powerpoint/2010/main" val="408803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8800" dirty="0">
                <a:solidFill>
                  <a:srgbClr val="000000"/>
                </a:solidFill>
                <a:latin typeface="Montserrat Ultra-Bold"/>
              </a:rPr>
              <a:t>Friday Trips out of Camp</a:t>
            </a:r>
          </a:p>
        </p:txBody>
      </p:sp>
      <p:sp>
        <p:nvSpPr>
          <p:cNvPr id="5" name="TextBox 5"/>
          <p:cNvSpPr txBox="1"/>
          <p:nvPr/>
        </p:nvSpPr>
        <p:spPr>
          <a:xfrm>
            <a:off x="901681" y="3598066"/>
            <a:ext cx="15399530" cy="4090863"/>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2890" dirty="0">
                <a:solidFill>
                  <a:srgbClr val="000000"/>
                </a:solidFill>
                <a:latin typeface="Arial"/>
              </a:rPr>
              <a:t>Registration will be Black Pug</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r>
              <a:rPr lang="en-US" sz="2890" dirty="0">
                <a:solidFill>
                  <a:srgbClr val="000000"/>
                </a:solidFill>
                <a:latin typeface="Arial"/>
              </a:rPr>
              <a:t>Each week will go somewhere different.</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r>
              <a:rPr lang="en-US" sz="2890" dirty="0">
                <a:solidFill>
                  <a:srgbClr val="000000"/>
                </a:solidFill>
                <a:latin typeface="Arial"/>
              </a:rPr>
              <a:t>Campers must have completed their merit badges to participate.</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r>
              <a:rPr lang="en-US" sz="2890" dirty="0">
                <a:solidFill>
                  <a:srgbClr val="000000"/>
                </a:solidFill>
                <a:latin typeface="Arial"/>
              </a:rPr>
              <a:t>Hershey Park Week 1, </a:t>
            </a:r>
            <a:r>
              <a:rPr lang="en-US" sz="2890" dirty="0" err="1">
                <a:solidFill>
                  <a:srgbClr val="000000"/>
                </a:solidFill>
                <a:latin typeface="Arial"/>
              </a:rPr>
              <a:t>Knoebels</a:t>
            </a:r>
            <a:r>
              <a:rPr lang="en-US" sz="2890" dirty="0">
                <a:solidFill>
                  <a:srgbClr val="000000"/>
                </a:solidFill>
                <a:latin typeface="Arial"/>
              </a:rPr>
              <a:t> Amusement Park Week 2, Lake Tobias Week 3, Hershey Park Week 4, Gettysburg Week 5</a:t>
            </a:r>
          </a:p>
          <a:p>
            <a:pPr>
              <a:lnSpc>
                <a:spcPts val="2890"/>
              </a:lnSpc>
            </a:pPr>
            <a:r>
              <a:rPr lang="en-US" sz="2890" dirty="0">
                <a:solidFill>
                  <a:srgbClr val="000000"/>
                </a:solidFill>
                <a:latin typeface="Arial"/>
              </a:rPr>
              <a:t> </a:t>
            </a:r>
          </a:p>
          <a:p>
            <a:pPr marL="457200" indent="-457200">
              <a:lnSpc>
                <a:spcPts val="2890"/>
              </a:lnSpc>
              <a:buFont typeface="Arial" panose="020B0604020202020204" pitchFamily="34" charset="0"/>
              <a:buChar char="•"/>
            </a:pPr>
            <a:r>
              <a:rPr lang="en-US" sz="2890" dirty="0">
                <a:solidFill>
                  <a:srgbClr val="000000"/>
                </a:solidFill>
                <a:latin typeface="Arial"/>
              </a:rPr>
              <a:t>Meetings will be set up in May to discuss final locations, transportation and cost.</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105747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943055EC-3A16-4BA8-2826-D082C6C5FF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916BF5-86B4-E6E9-4524-8BA9B0B370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DB81F31A-7D08-AD5E-145D-11AE23DC3616}"/>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4E23CD6D-3602-4C2C-0DF1-06020CA245CC}"/>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8800" dirty="0">
                <a:solidFill>
                  <a:srgbClr val="000000"/>
                </a:solidFill>
                <a:latin typeface="Montserrat Ultra-Bold"/>
              </a:rPr>
              <a:t>Adult Training and Fun</a:t>
            </a:r>
          </a:p>
        </p:txBody>
      </p:sp>
      <p:sp>
        <p:nvSpPr>
          <p:cNvPr id="5" name="TextBox 5">
            <a:extLst>
              <a:ext uri="{FF2B5EF4-FFF2-40B4-BE49-F238E27FC236}">
                <a16:creationId xmlns:a16="http://schemas.microsoft.com/office/drawing/2014/main" id="{466BDF9C-1DF9-F8AF-721B-F1039C687EA1}"/>
              </a:ext>
            </a:extLst>
          </p:cNvPr>
          <p:cNvSpPr txBox="1"/>
          <p:nvPr/>
        </p:nvSpPr>
        <p:spPr>
          <a:xfrm>
            <a:off x="901681" y="3598066"/>
            <a:ext cx="15399530" cy="2603277"/>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3200" dirty="0">
                <a:solidFill>
                  <a:srgbClr val="000000"/>
                </a:solidFill>
                <a:latin typeface="Arial"/>
              </a:rPr>
              <a:t>New position this summer Adult Program Coordinator</a:t>
            </a:r>
          </a:p>
          <a:p>
            <a:pPr marL="457200" indent="-457200">
              <a:lnSpc>
                <a:spcPts val="2890"/>
              </a:lnSpc>
              <a:buFont typeface="Arial" panose="020B0604020202020204" pitchFamily="34" charset="0"/>
              <a:buChar char="•"/>
            </a:pPr>
            <a:endParaRPr lang="en-US" sz="3200" dirty="0">
              <a:solidFill>
                <a:srgbClr val="000000"/>
              </a:solidFill>
              <a:latin typeface="Arial"/>
            </a:endParaRPr>
          </a:p>
          <a:p>
            <a:pPr marL="457200" indent="-457200">
              <a:lnSpc>
                <a:spcPts val="2890"/>
              </a:lnSpc>
              <a:buFont typeface="Arial" panose="020B0604020202020204" pitchFamily="34" charset="0"/>
              <a:buChar char="•"/>
            </a:pPr>
            <a:r>
              <a:rPr lang="en-US" sz="3200" dirty="0">
                <a:solidFill>
                  <a:srgbClr val="000000"/>
                </a:solidFill>
                <a:latin typeface="Arial"/>
              </a:rPr>
              <a:t>Will be posting closer to camp what training and programs are available.</a:t>
            </a:r>
          </a:p>
          <a:p>
            <a:pPr marL="457200" indent="-457200">
              <a:lnSpc>
                <a:spcPts val="2890"/>
              </a:lnSpc>
              <a:buFont typeface="Arial" panose="020B0604020202020204" pitchFamily="34" charset="0"/>
              <a:buChar char="•"/>
            </a:pPr>
            <a:endParaRPr lang="en-US" sz="3200" dirty="0">
              <a:solidFill>
                <a:srgbClr val="000000"/>
              </a:solidFill>
              <a:latin typeface="Arial"/>
            </a:endParaRPr>
          </a:p>
          <a:p>
            <a:pPr marL="457200" indent="-457200">
              <a:lnSpc>
                <a:spcPts val="2890"/>
              </a:lnSpc>
              <a:buFont typeface="Arial" panose="020B0604020202020204" pitchFamily="34" charset="0"/>
              <a:buChar char="•"/>
            </a:pPr>
            <a:r>
              <a:rPr lang="en-US" sz="3200" dirty="0">
                <a:solidFill>
                  <a:srgbClr val="000000"/>
                </a:solidFill>
                <a:latin typeface="Arial"/>
              </a:rPr>
              <a:t>Sign up on Black Pug.</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87792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9BEDF46E-4644-BCD6-9402-DE5E137B2A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00B44F-0F54-2E90-92FE-1E936376ACE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8AEDEBC1-F07B-7912-8614-1CCDC0CEFF63}"/>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17574747-92B3-6597-461C-D60D677B7F71}"/>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8800" dirty="0">
                <a:solidFill>
                  <a:srgbClr val="000000"/>
                </a:solidFill>
                <a:latin typeface="Montserrat Ultra-Bold"/>
              </a:rPr>
              <a:t>Meal Service</a:t>
            </a:r>
          </a:p>
        </p:txBody>
      </p:sp>
      <p:sp>
        <p:nvSpPr>
          <p:cNvPr id="5" name="TextBox 5">
            <a:extLst>
              <a:ext uri="{FF2B5EF4-FFF2-40B4-BE49-F238E27FC236}">
                <a16:creationId xmlns:a16="http://schemas.microsoft.com/office/drawing/2014/main" id="{E18FCC7C-9B55-F0BC-6D29-3FC4B053E637}"/>
              </a:ext>
            </a:extLst>
          </p:cNvPr>
          <p:cNvSpPr txBox="1"/>
          <p:nvPr/>
        </p:nvSpPr>
        <p:spPr>
          <a:xfrm>
            <a:off x="901681" y="3598066"/>
            <a:ext cx="15399530" cy="4834657"/>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3200" dirty="0">
                <a:solidFill>
                  <a:srgbClr val="000000"/>
                </a:solidFill>
                <a:latin typeface="Arial"/>
              </a:rPr>
              <a:t>Upper Crust</a:t>
            </a:r>
          </a:p>
          <a:p>
            <a:pPr marL="457200" indent="-457200">
              <a:lnSpc>
                <a:spcPts val="2890"/>
              </a:lnSpc>
              <a:buFont typeface="Arial" panose="020B0604020202020204" pitchFamily="34" charset="0"/>
              <a:buChar char="•"/>
            </a:pPr>
            <a:endParaRPr lang="en-US" sz="3200" dirty="0">
              <a:solidFill>
                <a:srgbClr val="000000"/>
              </a:solidFill>
              <a:latin typeface="Arial"/>
            </a:endParaRPr>
          </a:p>
          <a:p>
            <a:pPr marL="457200" indent="-457200">
              <a:lnSpc>
                <a:spcPts val="2890"/>
              </a:lnSpc>
              <a:buFont typeface="Arial" panose="020B0604020202020204" pitchFamily="34" charset="0"/>
              <a:buChar char="•"/>
            </a:pPr>
            <a:r>
              <a:rPr lang="en-US" sz="3200" dirty="0">
                <a:solidFill>
                  <a:srgbClr val="000000"/>
                </a:solidFill>
                <a:latin typeface="Arial"/>
              </a:rPr>
              <a:t>Meal Schedule – </a:t>
            </a:r>
          </a:p>
          <a:p>
            <a:pPr marL="914400" lvl="1" indent="-457200">
              <a:lnSpc>
                <a:spcPts val="2890"/>
              </a:lnSpc>
              <a:buFont typeface="Arial" panose="020B0604020202020204" pitchFamily="34" charset="0"/>
              <a:buChar char="•"/>
            </a:pPr>
            <a:r>
              <a:rPr lang="en-US" sz="3200" dirty="0">
                <a:solidFill>
                  <a:srgbClr val="000000"/>
                </a:solidFill>
                <a:latin typeface="Arial"/>
              </a:rPr>
              <a:t>Breakfast to go in units</a:t>
            </a:r>
          </a:p>
          <a:p>
            <a:pPr marL="914400" lvl="1" indent="-457200">
              <a:lnSpc>
                <a:spcPts val="2890"/>
              </a:lnSpc>
              <a:buFont typeface="Arial" panose="020B0604020202020204" pitchFamily="34" charset="0"/>
              <a:buChar char="•"/>
            </a:pPr>
            <a:r>
              <a:rPr lang="en-US" sz="3200" dirty="0">
                <a:solidFill>
                  <a:srgbClr val="000000"/>
                </a:solidFill>
                <a:latin typeface="Arial"/>
              </a:rPr>
              <a:t>Lunch Grab and Go from the Dining Hall.</a:t>
            </a:r>
          </a:p>
          <a:p>
            <a:pPr marL="914400" lvl="1" indent="-457200">
              <a:lnSpc>
                <a:spcPts val="2890"/>
              </a:lnSpc>
              <a:buFont typeface="Arial" panose="020B0604020202020204" pitchFamily="34" charset="0"/>
              <a:buChar char="•"/>
            </a:pPr>
            <a:r>
              <a:rPr lang="en-US" sz="3200" dirty="0">
                <a:solidFill>
                  <a:srgbClr val="000000"/>
                </a:solidFill>
                <a:latin typeface="Arial"/>
              </a:rPr>
              <a:t>Dinner in the Dining Hall</a:t>
            </a:r>
          </a:p>
          <a:p>
            <a:pPr marL="457200" indent="-457200">
              <a:lnSpc>
                <a:spcPts val="2890"/>
              </a:lnSpc>
              <a:buFont typeface="Arial" panose="020B0604020202020204" pitchFamily="34" charset="0"/>
              <a:buChar char="•"/>
            </a:pPr>
            <a:endParaRPr lang="en-US" sz="3200" dirty="0">
              <a:solidFill>
                <a:srgbClr val="000000"/>
              </a:solidFill>
              <a:latin typeface="Arial"/>
            </a:endParaRPr>
          </a:p>
          <a:p>
            <a:pPr marL="457200" indent="-457200">
              <a:lnSpc>
                <a:spcPts val="2890"/>
              </a:lnSpc>
              <a:buFont typeface="Arial" panose="020B0604020202020204" pitchFamily="34" charset="0"/>
              <a:buChar char="•"/>
            </a:pPr>
            <a:r>
              <a:rPr lang="en-US" sz="3200" dirty="0">
                <a:solidFill>
                  <a:srgbClr val="000000"/>
                </a:solidFill>
                <a:latin typeface="Arial"/>
              </a:rPr>
              <a:t>Dietary Form will be a fillable form that can be sent directly to me.</a:t>
            </a:r>
          </a:p>
          <a:p>
            <a:pPr marL="457200" indent="-457200">
              <a:lnSpc>
                <a:spcPts val="2890"/>
              </a:lnSpc>
              <a:buFont typeface="Arial" panose="020B0604020202020204" pitchFamily="34" charset="0"/>
              <a:buChar char="•"/>
            </a:pPr>
            <a:endParaRPr lang="en-US" sz="3200" dirty="0">
              <a:solidFill>
                <a:srgbClr val="000000"/>
              </a:solidFill>
              <a:latin typeface="Arial"/>
            </a:endParaRPr>
          </a:p>
          <a:p>
            <a:pPr marL="457200" indent="-457200">
              <a:lnSpc>
                <a:spcPts val="2890"/>
              </a:lnSpc>
              <a:buFont typeface="Arial" panose="020B0604020202020204" pitchFamily="34" charset="0"/>
              <a:buChar char="•"/>
            </a:pPr>
            <a:r>
              <a:rPr lang="en-US" sz="3200" dirty="0">
                <a:solidFill>
                  <a:srgbClr val="000000"/>
                </a:solidFill>
                <a:latin typeface="Arial"/>
              </a:rPr>
              <a:t>Any questions please feel free to call at 570-754-7552 or email at michele.Bement@scouting.org</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86135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Upcoming</a:t>
            </a:r>
          </a:p>
        </p:txBody>
      </p:sp>
      <p:sp>
        <p:nvSpPr>
          <p:cNvPr id="5" name="TextBox 5"/>
          <p:cNvSpPr txBox="1"/>
          <p:nvPr/>
        </p:nvSpPr>
        <p:spPr>
          <a:xfrm>
            <a:off x="901681" y="3598066"/>
            <a:ext cx="15399530" cy="3718967"/>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2890" dirty="0">
                <a:solidFill>
                  <a:srgbClr val="000000"/>
                </a:solidFill>
                <a:latin typeface="Arial"/>
              </a:rPr>
              <a:t>February 24th Hiring Fair at HMSR 10-2pm.</a:t>
            </a:r>
          </a:p>
          <a:p>
            <a:pPr marL="457200" indent="-457200">
              <a:lnSpc>
                <a:spcPts val="2890"/>
              </a:lnSpc>
              <a:buFont typeface="Arial" panose="020B0604020202020204" pitchFamily="34" charset="0"/>
              <a:buChar char="•"/>
            </a:pPr>
            <a:r>
              <a:rPr lang="en-US" sz="2890" dirty="0">
                <a:solidFill>
                  <a:srgbClr val="000000"/>
                </a:solidFill>
                <a:latin typeface="Arial"/>
              </a:rPr>
              <a:t>March 1</a:t>
            </a:r>
            <a:r>
              <a:rPr lang="en-US" sz="2890" baseline="30000" dirty="0">
                <a:solidFill>
                  <a:srgbClr val="000000"/>
                </a:solidFill>
                <a:latin typeface="Arial"/>
              </a:rPr>
              <a:t>st</a:t>
            </a:r>
            <a:r>
              <a:rPr lang="en-US" sz="2890" dirty="0">
                <a:solidFill>
                  <a:srgbClr val="000000"/>
                </a:solidFill>
                <a:latin typeface="Arial"/>
              </a:rPr>
              <a:t> - Initial deposit of $100 per camper and adult due.  CIT program open.</a:t>
            </a:r>
          </a:p>
          <a:p>
            <a:pPr marL="457200" indent="-457200">
              <a:lnSpc>
                <a:spcPts val="2890"/>
              </a:lnSpc>
              <a:buFont typeface="Arial" panose="020B0604020202020204" pitchFamily="34" charset="0"/>
              <a:buChar char="•"/>
            </a:pPr>
            <a:r>
              <a:rPr lang="en-US" sz="2890" dirty="0">
                <a:solidFill>
                  <a:srgbClr val="000000"/>
                </a:solidFill>
                <a:latin typeface="Arial"/>
              </a:rPr>
              <a:t>March 17</a:t>
            </a:r>
            <a:r>
              <a:rPr lang="en-US" sz="2890" baseline="30000" dirty="0">
                <a:solidFill>
                  <a:srgbClr val="000000"/>
                </a:solidFill>
                <a:latin typeface="Arial"/>
              </a:rPr>
              <a:t>th</a:t>
            </a:r>
            <a:r>
              <a:rPr lang="en-US" sz="2890" dirty="0">
                <a:solidFill>
                  <a:srgbClr val="000000"/>
                </a:solidFill>
                <a:latin typeface="Arial"/>
              </a:rPr>
              <a:t> ? Webinar</a:t>
            </a:r>
          </a:p>
          <a:p>
            <a:pPr marL="457200" indent="-457200">
              <a:lnSpc>
                <a:spcPts val="2890"/>
              </a:lnSpc>
              <a:buFont typeface="Arial" panose="020B0604020202020204" pitchFamily="34" charset="0"/>
              <a:buChar char="•"/>
            </a:pPr>
            <a:r>
              <a:rPr lang="en-US" sz="2890" dirty="0">
                <a:solidFill>
                  <a:srgbClr val="000000"/>
                </a:solidFill>
                <a:latin typeface="Arial"/>
              </a:rPr>
              <a:t>April 1</a:t>
            </a:r>
            <a:r>
              <a:rPr lang="en-US" sz="2890" baseline="30000" dirty="0">
                <a:solidFill>
                  <a:srgbClr val="000000"/>
                </a:solidFill>
                <a:latin typeface="Arial"/>
              </a:rPr>
              <a:t>st</a:t>
            </a:r>
            <a:r>
              <a:rPr lang="en-US" sz="2890" dirty="0">
                <a:solidFill>
                  <a:srgbClr val="000000"/>
                </a:solidFill>
                <a:latin typeface="Arial"/>
              </a:rPr>
              <a:t> -  2</a:t>
            </a:r>
            <a:r>
              <a:rPr lang="en-US" sz="2890" baseline="30000" dirty="0">
                <a:solidFill>
                  <a:srgbClr val="000000"/>
                </a:solidFill>
                <a:latin typeface="Arial"/>
              </a:rPr>
              <a:t>nd</a:t>
            </a:r>
            <a:r>
              <a:rPr lang="en-US" sz="2890" dirty="0">
                <a:solidFill>
                  <a:srgbClr val="000000"/>
                </a:solidFill>
                <a:latin typeface="Arial"/>
              </a:rPr>
              <a:t> payment of $150 per camper and $50 per adult due.</a:t>
            </a:r>
          </a:p>
          <a:p>
            <a:pPr marL="457200" indent="-457200">
              <a:lnSpc>
                <a:spcPts val="2890"/>
              </a:lnSpc>
              <a:buFont typeface="Arial" panose="020B0604020202020204" pitchFamily="34" charset="0"/>
              <a:buChar char="•"/>
            </a:pPr>
            <a:r>
              <a:rPr lang="en-US" sz="2890" dirty="0">
                <a:solidFill>
                  <a:srgbClr val="000000"/>
                </a:solidFill>
                <a:latin typeface="Arial"/>
              </a:rPr>
              <a:t>April 14</a:t>
            </a:r>
            <a:r>
              <a:rPr lang="en-US" sz="2890" baseline="30000" dirty="0">
                <a:solidFill>
                  <a:srgbClr val="000000"/>
                </a:solidFill>
                <a:latin typeface="Arial"/>
              </a:rPr>
              <a:t>th</a:t>
            </a:r>
            <a:r>
              <a:rPr lang="en-US" sz="2890" dirty="0">
                <a:solidFill>
                  <a:srgbClr val="000000"/>
                </a:solidFill>
                <a:latin typeface="Arial"/>
              </a:rPr>
              <a:t> Webinar.  See Black Pug Calendar</a:t>
            </a:r>
          </a:p>
          <a:p>
            <a:pPr marL="457200" indent="-457200">
              <a:lnSpc>
                <a:spcPts val="2890"/>
              </a:lnSpc>
              <a:buFont typeface="Arial" panose="020B0604020202020204" pitchFamily="34" charset="0"/>
              <a:buChar char="•"/>
            </a:pPr>
            <a:r>
              <a:rPr lang="en-US" sz="2890" dirty="0">
                <a:solidFill>
                  <a:srgbClr val="000000"/>
                </a:solidFill>
                <a:latin typeface="Arial"/>
              </a:rPr>
              <a:t>April 21</a:t>
            </a:r>
            <a:r>
              <a:rPr lang="en-US" sz="2890" baseline="30000" dirty="0">
                <a:solidFill>
                  <a:srgbClr val="000000"/>
                </a:solidFill>
                <a:latin typeface="Arial"/>
              </a:rPr>
              <a:t>st</a:t>
            </a:r>
            <a:r>
              <a:rPr lang="en-US" sz="2890" dirty="0">
                <a:solidFill>
                  <a:srgbClr val="000000"/>
                </a:solidFill>
                <a:latin typeface="Arial"/>
              </a:rPr>
              <a:t> – Leaders Meeting at HMSR, 2-5PM Zoom option will be offered</a:t>
            </a:r>
          </a:p>
          <a:p>
            <a:pPr marL="457200" indent="-457200">
              <a:lnSpc>
                <a:spcPts val="2890"/>
              </a:lnSpc>
              <a:buFont typeface="Arial" panose="020B0604020202020204" pitchFamily="34" charset="0"/>
              <a:buChar char="•"/>
            </a:pPr>
            <a:r>
              <a:rPr lang="en-US" sz="2890" dirty="0">
                <a:solidFill>
                  <a:srgbClr val="000000"/>
                </a:solidFill>
                <a:latin typeface="Arial"/>
              </a:rPr>
              <a:t>May 1</a:t>
            </a:r>
            <a:r>
              <a:rPr lang="en-US" sz="2890" baseline="30000" dirty="0">
                <a:solidFill>
                  <a:srgbClr val="000000"/>
                </a:solidFill>
                <a:latin typeface="Arial"/>
              </a:rPr>
              <a:t>st</a:t>
            </a:r>
            <a:r>
              <a:rPr lang="en-US" sz="2890" dirty="0">
                <a:solidFill>
                  <a:srgbClr val="000000"/>
                </a:solidFill>
                <a:latin typeface="Arial"/>
              </a:rPr>
              <a:t> - completed Campership Applications due</a:t>
            </a:r>
          </a:p>
          <a:p>
            <a:pPr marL="457200" indent="-457200">
              <a:lnSpc>
                <a:spcPts val="2890"/>
              </a:lnSpc>
              <a:buFont typeface="Arial" panose="020B0604020202020204" pitchFamily="34" charset="0"/>
              <a:buChar char="•"/>
            </a:pPr>
            <a:r>
              <a:rPr lang="en-US" sz="2890" dirty="0">
                <a:solidFill>
                  <a:srgbClr val="000000"/>
                </a:solidFill>
                <a:latin typeface="Arial"/>
              </a:rPr>
              <a:t>May 15</a:t>
            </a:r>
            <a:r>
              <a:rPr lang="en-US" sz="2890" baseline="30000" dirty="0">
                <a:solidFill>
                  <a:srgbClr val="000000"/>
                </a:solidFill>
                <a:latin typeface="Arial"/>
              </a:rPr>
              <a:t>th</a:t>
            </a:r>
            <a:r>
              <a:rPr lang="en-US" sz="2890" dirty="0">
                <a:solidFill>
                  <a:srgbClr val="000000"/>
                </a:solidFill>
                <a:latin typeface="Arial"/>
              </a:rPr>
              <a:t> - balance due payments are due</a:t>
            </a:r>
          </a:p>
          <a:p>
            <a:pPr marL="457200" indent="-457200">
              <a:lnSpc>
                <a:spcPts val="2890"/>
              </a:lnSpc>
              <a:buFont typeface="Arial" panose="020B0604020202020204" pitchFamily="34" charset="0"/>
              <a:buChar char="•"/>
            </a:pPr>
            <a:r>
              <a:rPr lang="en-US" sz="2890" dirty="0">
                <a:solidFill>
                  <a:srgbClr val="000000"/>
                </a:solidFill>
                <a:latin typeface="Arial"/>
              </a:rPr>
              <a:t>May 16</a:t>
            </a:r>
            <a:r>
              <a:rPr lang="en-US" sz="2890" baseline="30000" dirty="0">
                <a:solidFill>
                  <a:srgbClr val="000000"/>
                </a:solidFill>
                <a:latin typeface="Arial"/>
              </a:rPr>
              <a:t>th</a:t>
            </a:r>
            <a:r>
              <a:rPr lang="en-US" sz="2890" dirty="0">
                <a:solidFill>
                  <a:srgbClr val="000000"/>
                </a:solidFill>
                <a:latin typeface="Arial"/>
              </a:rPr>
              <a:t> - price goes up per person $25</a:t>
            </a:r>
          </a:p>
          <a:p>
            <a:pPr marL="457200" indent="-457200">
              <a:lnSpc>
                <a:spcPts val="2890"/>
              </a:lnSpc>
              <a:buFont typeface="Arial" panose="020B0604020202020204" pitchFamily="34" charset="0"/>
              <a:buChar char="•"/>
            </a:pPr>
            <a:r>
              <a:rPr lang="en-US" sz="2890" dirty="0">
                <a:solidFill>
                  <a:srgbClr val="000000"/>
                </a:solidFill>
                <a:latin typeface="Arial"/>
              </a:rPr>
              <a:t>May 19</a:t>
            </a:r>
            <a:r>
              <a:rPr lang="en-US" sz="2890" baseline="30000" dirty="0">
                <a:solidFill>
                  <a:srgbClr val="000000"/>
                </a:solidFill>
                <a:latin typeface="Arial"/>
              </a:rPr>
              <a:t>th</a:t>
            </a:r>
            <a:r>
              <a:rPr lang="en-US" sz="2890" dirty="0">
                <a:solidFill>
                  <a:srgbClr val="000000"/>
                </a:solidFill>
                <a:latin typeface="Arial"/>
              </a:rPr>
              <a:t> – final camp webinar</a:t>
            </a:r>
          </a:p>
        </p:txBody>
      </p:sp>
    </p:spTree>
    <p:extLst>
      <p:ext uri="{BB962C8B-B14F-4D97-AF65-F5344CB8AC3E}">
        <p14:creationId xmlns:p14="http://schemas.microsoft.com/office/powerpoint/2010/main" val="37301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146" t="-19362" r="-435" b="-5772"/>
            </a:stretch>
          </a:blipFill>
        </p:spPr>
        <p:txBody>
          <a:bodyPr/>
          <a:lstStyle/>
          <a:p>
            <a:endParaRPr lang="en-US"/>
          </a:p>
        </p:txBody>
      </p:sp>
      <p:sp>
        <p:nvSpPr>
          <p:cNvPr id="5" name="Freeform 5"/>
          <p:cNvSpPr/>
          <p:nvPr/>
        </p:nvSpPr>
        <p:spPr>
          <a:xfrm>
            <a:off x="0" y="7333699"/>
            <a:ext cx="2710935" cy="2710935"/>
          </a:xfrm>
          <a:custGeom>
            <a:avLst/>
            <a:gdLst/>
            <a:ahLst/>
            <a:cxnLst/>
            <a:rect l="l" t="t" r="r" b="b"/>
            <a:pathLst>
              <a:path w="2710935" h="2710935">
                <a:moveTo>
                  <a:pt x="0" y="0"/>
                </a:moveTo>
                <a:lnTo>
                  <a:pt x="2710935" y="0"/>
                </a:lnTo>
                <a:lnTo>
                  <a:pt x="2710935" y="2710935"/>
                </a:lnTo>
                <a:lnTo>
                  <a:pt x="0" y="2710935"/>
                </a:lnTo>
                <a:lnTo>
                  <a:pt x="0" y="0"/>
                </a:lnTo>
                <a:close/>
              </a:path>
            </a:pathLst>
          </a:custGeom>
          <a:blipFill>
            <a:blip r:embed="rId3"/>
            <a:stretch>
              <a:fillRect/>
            </a:stretch>
          </a:blipFill>
        </p:spPr>
        <p:txBody>
          <a:bodyPr/>
          <a:lstStyle/>
          <a:p>
            <a:endParaRPr lang="en-US"/>
          </a:p>
        </p:txBody>
      </p:sp>
      <p:sp>
        <p:nvSpPr>
          <p:cNvPr id="6" name="AutoShape 6"/>
          <p:cNvSpPr/>
          <p:nvPr/>
        </p:nvSpPr>
        <p:spPr>
          <a:xfrm>
            <a:off x="449890" y="3596731"/>
            <a:ext cx="2261045" cy="0"/>
          </a:xfrm>
          <a:prstGeom prst="line">
            <a:avLst/>
          </a:prstGeom>
          <a:ln w="104775" cap="rnd">
            <a:solidFill>
              <a:srgbClr val="38699D"/>
            </a:solidFill>
            <a:prstDash val="solid"/>
            <a:headEnd type="none" w="sm" len="sm"/>
            <a:tailEnd type="none" w="sm" len="sm"/>
          </a:ln>
        </p:spPr>
        <p:txBody>
          <a:bodyPr/>
          <a:lstStyle/>
          <a:p>
            <a:endParaRPr lang="en-US"/>
          </a:p>
        </p:txBody>
      </p:sp>
      <p:sp>
        <p:nvSpPr>
          <p:cNvPr id="7" name="TextBox 7"/>
          <p:cNvSpPr txBox="1"/>
          <p:nvPr/>
        </p:nvSpPr>
        <p:spPr>
          <a:xfrm>
            <a:off x="449890" y="2238375"/>
            <a:ext cx="10198751" cy="1255215"/>
          </a:xfrm>
          <a:prstGeom prst="rect">
            <a:avLst/>
          </a:prstGeom>
        </p:spPr>
        <p:txBody>
          <a:bodyPr lIns="0" tIns="0" rIns="0" bIns="0" rtlCol="0" anchor="t">
            <a:spAutoFit/>
          </a:bodyPr>
          <a:lstStyle/>
          <a:p>
            <a:pPr>
              <a:lnSpc>
                <a:spcPts val="9637"/>
              </a:lnSpc>
            </a:pPr>
            <a:r>
              <a:rPr lang="en-US" sz="10475" dirty="0">
                <a:solidFill>
                  <a:srgbClr val="67CDE3"/>
                </a:solidFill>
                <a:latin typeface="Montserrat Ultra-Bold"/>
              </a:rPr>
              <a:t>HMSR</a:t>
            </a:r>
          </a:p>
        </p:txBody>
      </p:sp>
      <p:sp>
        <p:nvSpPr>
          <p:cNvPr id="8" name="TextBox 8"/>
          <p:cNvSpPr txBox="1"/>
          <p:nvPr/>
        </p:nvSpPr>
        <p:spPr>
          <a:xfrm>
            <a:off x="449890" y="4202430"/>
            <a:ext cx="6169782" cy="2925160"/>
          </a:xfrm>
          <a:prstGeom prst="rect">
            <a:avLst/>
          </a:prstGeom>
        </p:spPr>
        <p:txBody>
          <a:bodyPr lIns="0" tIns="0" rIns="0" bIns="0" rtlCol="0" anchor="t">
            <a:spAutoFit/>
          </a:bodyPr>
          <a:lstStyle/>
          <a:p>
            <a:pPr>
              <a:lnSpc>
                <a:spcPts val="4573"/>
              </a:lnSpc>
            </a:pPr>
            <a:r>
              <a:rPr lang="en-US" sz="3266" dirty="0">
                <a:solidFill>
                  <a:srgbClr val="000000"/>
                </a:solidFill>
                <a:latin typeface="Helvetica Now"/>
              </a:rPr>
              <a:t>Contact:</a:t>
            </a:r>
          </a:p>
          <a:p>
            <a:pPr>
              <a:lnSpc>
                <a:spcPts val="4573"/>
              </a:lnSpc>
            </a:pPr>
            <a:r>
              <a:rPr lang="en-US" sz="3266" dirty="0">
                <a:solidFill>
                  <a:srgbClr val="000000"/>
                </a:solidFill>
                <a:latin typeface="Helvetica Now"/>
              </a:rPr>
              <a:t>Michele Bement</a:t>
            </a:r>
          </a:p>
          <a:p>
            <a:pPr>
              <a:lnSpc>
                <a:spcPts val="4573"/>
              </a:lnSpc>
            </a:pPr>
            <a:r>
              <a:rPr lang="en-US" sz="3266" dirty="0">
                <a:solidFill>
                  <a:srgbClr val="000000"/>
                </a:solidFill>
                <a:latin typeface="Helvetica Now"/>
              </a:rPr>
              <a:t>Council Program Director</a:t>
            </a:r>
          </a:p>
          <a:p>
            <a:pPr>
              <a:lnSpc>
                <a:spcPts val="4573"/>
              </a:lnSpc>
            </a:pPr>
            <a:r>
              <a:rPr lang="en-US" sz="3266" dirty="0">
                <a:solidFill>
                  <a:srgbClr val="000000"/>
                </a:solidFill>
                <a:latin typeface="Helvetica Now"/>
                <a:hlinkClick r:id="rId4"/>
              </a:rPr>
              <a:t>Michele.Bement@scouting.org</a:t>
            </a:r>
            <a:endParaRPr lang="en-US" sz="3266" dirty="0">
              <a:solidFill>
                <a:srgbClr val="000000"/>
              </a:solidFill>
              <a:latin typeface="Helvetica Now"/>
            </a:endParaRPr>
          </a:p>
          <a:p>
            <a:pPr>
              <a:lnSpc>
                <a:spcPts val="4573"/>
              </a:lnSpc>
            </a:pPr>
            <a:r>
              <a:rPr lang="en-US" sz="3266" dirty="0">
                <a:solidFill>
                  <a:srgbClr val="000000"/>
                </a:solidFill>
                <a:latin typeface="Helvetica Now"/>
              </a:rPr>
              <a:t>570-754-7552</a:t>
            </a:r>
          </a:p>
        </p:txBody>
      </p:sp>
      <p:pic>
        <p:nvPicPr>
          <p:cNvPr id="9" name="Picture 8" descr="A group of people carrying a large log&#10;&#10;Description automatically generated">
            <a:extLst>
              <a:ext uri="{FF2B5EF4-FFF2-40B4-BE49-F238E27FC236}">
                <a16:creationId xmlns:a16="http://schemas.microsoft.com/office/drawing/2014/main" id="{F65E924D-94B0-FDE0-0739-133616625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1411281"/>
            <a:ext cx="9220200" cy="7389817"/>
          </a:xfrm>
          <a:prstGeom prst="rect">
            <a:avLst/>
          </a:prstGeom>
        </p:spPr>
      </p:pic>
    </p:spTree>
    <p:extLst>
      <p:ext uri="{BB962C8B-B14F-4D97-AF65-F5344CB8AC3E}">
        <p14:creationId xmlns:p14="http://schemas.microsoft.com/office/powerpoint/2010/main" val="337479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Happy Presidents Day</a:t>
            </a:r>
          </a:p>
        </p:txBody>
      </p:sp>
      <p:pic>
        <p:nvPicPr>
          <p:cNvPr id="1026" name="Picture 2" descr="President's Day Holiday - Local 79 Offices Closed on Monday, February 19,  2024 - Construction &amp; General Building Laborers' Local 79">
            <a:extLst>
              <a:ext uri="{FF2B5EF4-FFF2-40B4-BE49-F238E27FC236}">
                <a16:creationId xmlns:a16="http://schemas.microsoft.com/office/drawing/2014/main" id="{F3FC537F-AE0C-AFF6-6287-2013111B2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10347"/>
            <a:ext cx="9829799" cy="5595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122808"/>
          </a:xfrm>
          <a:prstGeom prst="rect">
            <a:avLst/>
          </a:prstGeom>
        </p:spPr>
        <p:txBody>
          <a:bodyPr lIns="0" tIns="0" rIns="0" bIns="0" rtlCol="0" anchor="t">
            <a:spAutoFit/>
          </a:bodyPr>
          <a:lstStyle/>
          <a:p>
            <a:pPr>
              <a:lnSpc>
                <a:spcPts val="9457"/>
              </a:lnSpc>
              <a:spcBef>
                <a:spcPct val="0"/>
              </a:spcBef>
            </a:pPr>
            <a:r>
              <a:rPr lang="en-US" sz="6600" dirty="0">
                <a:solidFill>
                  <a:srgbClr val="000000"/>
                </a:solidFill>
                <a:latin typeface="Montserrat Ultra-Bold"/>
              </a:rPr>
              <a:t>Merit Badge Schedule</a:t>
            </a:r>
          </a:p>
        </p:txBody>
      </p:sp>
      <p:sp>
        <p:nvSpPr>
          <p:cNvPr id="5" name="TextBox 5"/>
          <p:cNvSpPr txBox="1"/>
          <p:nvPr/>
        </p:nvSpPr>
        <p:spPr>
          <a:xfrm>
            <a:off x="901681" y="3598066"/>
            <a:ext cx="15399530" cy="1115690"/>
          </a:xfrm>
          <a:prstGeom prst="rect">
            <a:avLst/>
          </a:prstGeom>
        </p:spPr>
        <p:txBody>
          <a:bodyPr lIns="0" tIns="0" rIns="0" bIns="0" rtlCol="0" anchor="t">
            <a:spAutoFit/>
          </a:bodyPr>
          <a:lstStyle/>
          <a:p>
            <a:pPr marL="457200" indent="-457200">
              <a:lnSpc>
                <a:spcPts val="2890"/>
              </a:lnSpc>
              <a:buFont typeface="Arial" panose="020B0604020202020204" pitchFamily="34" charset="0"/>
              <a:buChar char="•"/>
            </a:pPr>
            <a:r>
              <a:rPr lang="en-US" sz="2890" dirty="0">
                <a:solidFill>
                  <a:srgbClr val="000000"/>
                </a:solidFill>
                <a:latin typeface="Arial"/>
              </a:rPr>
              <a:t>See Attachment in Black Pug or screen share</a:t>
            </a:r>
          </a:p>
          <a:p>
            <a:pPr marL="457200" indent="-457200">
              <a:lnSpc>
                <a:spcPts val="2890"/>
              </a:lnSpc>
              <a:buFont typeface="Arial" panose="020B0604020202020204" pitchFamily="34" charset="0"/>
              <a:buChar char="•"/>
            </a:pPr>
            <a:endParaRPr lang="en-US" sz="2890" dirty="0">
              <a:solidFill>
                <a:srgbClr val="000000"/>
              </a:solidFill>
              <a:latin typeface="Arial"/>
            </a:endParaRP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62960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p:cNvSpPr txBox="1"/>
          <p:nvPr/>
        </p:nvSpPr>
        <p:spPr>
          <a:xfrm>
            <a:off x="901681" y="3598066"/>
            <a:ext cx="15399530" cy="5187317"/>
          </a:xfrm>
          <a:prstGeom prst="rect">
            <a:avLst/>
          </a:prstGeom>
        </p:spPr>
        <p:txBody>
          <a:bodyPr lIns="0" tIns="0" rIns="0" bIns="0" rtlCol="0" anchor="t">
            <a:spAutoFit/>
          </a:bodyPr>
          <a:lstStyle/>
          <a:p>
            <a:pPr marL="0" marR="0">
              <a:lnSpc>
                <a:spcPct val="107000"/>
              </a:lnSpc>
              <a:spcBef>
                <a:spcPts val="0"/>
              </a:spcBef>
              <a:spcAft>
                <a:spcPts val="800"/>
              </a:spcAft>
            </a:pPr>
            <a:r>
              <a:rPr lang="en-US" sz="2800" b="1" kern="100" dirty="0">
                <a:effectLst/>
                <a:latin typeface="Arial" panose="020B0604020202020204" pitchFamily="34" charset="0"/>
                <a:ea typeface="Aptos" panose="020B0004020202020204" pitchFamily="34" charset="0"/>
                <a:cs typeface="Times New Roman" panose="02020603050405020304" pitchFamily="18" charset="0"/>
              </a:rPr>
              <a:t>Handicraft Program Area (Hafer Lodge)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Times New Roman" panose="02020603050405020304" pitchFamily="18" charset="0"/>
              </a:rPr>
              <a:t>Pottery – Working with clay, campers will create using a potter’s wheel and kiln pots, figurines or sculptures.  Pre-req’s 7, 8, Basic</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Times New Roman" panose="02020603050405020304" pitchFamily="18" charset="0"/>
              </a:rPr>
              <a:t>Art – Drawing or artistic experience recommended. They will learn how to express their ideas and tell a story using pictures. Pre-req’s 6, Basic</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Times New Roman" panose="02020603050405020304" pitchFamily="18" charset="0"/>
              </a:rPr>
              <a:t>Painting – Learn how to prepare different surfaces, what different paints are available, and which is best for the project you choose to paint.  Moderate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Times New Roman" panose="02020603050405020304" pitchFamily="18" charset="0"/>
              </a:rPr>
              <a:t>Wood carving – This merit badge is not recommended for first year campers due to safety concerns.  Moderate, bring </a:t>
            </a:r>
            <a:r>
              <a:rPr lang="en-US" sz="2800" kern="100" dirty="0" err="1">
                <a:effectLst/>
                <a:latin typeface="Arial" panose="020B0604020202020204" pitchFamily="34" charset="0"/>
                <a:ea typeface="Aptos" panose="020B0004020202020204" pitchFamily="34" charset="0"/>
                <a:cs typeface="Times New Roman" panose="02020603050405020304" pitchFamily="18" charset="0"/>
              </a:rPr>
              <a:t>Totin</a:t>
            </a:r>
            <a:r>
              <a:rPr lang="en-US" sz="2800" kern="100" dirty="0">
                <a:effectLst/>
                <a:latin typeface="Arial" panose="020B0604020202020204" pitchFamily="34" charset="0"/>
                <a:ea typeface="Aptos" panose="020B0004020202020204" pitchFamily="34" charset="0"/>
                <a:cs typeface="Times New Roman" panose="02020603050405020304" pitchFamily="18" charset="0"/>
              </a:rPr>
              <a:t>’ Chip Card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Webdings" panose="05030102010509060703" pitchFamily="18" charset="2"/>
              <a:buChar char=""/>
            </a:pPr>
            <a:r>
              <a:rPr lang="en-US" sz="2800" kern="100" dirty="0">
                <a:effectLst/>
                <a:latin typeface="Arial" panose="020B0604020202020204" pitchFamily="34" charset="0"/>
                <a:ea typeface="Aptos" panose="020B0004020202020204" pitchFamily="34" charset="0"/>
                <a:cs typeface="Times New Roman" panose="02020603050405020304" pitchFamily="18" charset="0"/>
              </a:rPr>
              <a:t>Open program:  pulp and paper, basketry, leatherwork</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41436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5CC87CDD-F7B4-8E32-6E8A-04F50FC254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34747E-07C3-F2E8-3C52-7C0AFDA888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A0D9180A-D8C7-454D-FC5B-13EDE175A174}"/>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F4EE9572-F288-2C13-10B7-21CA34C789FC}"/>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2C8FD7BC-7869-3E2B-F769-2112D3762BEF}"/>
              </a:ext>
            </a:extLst>
          </p:cNvPr>
          <p:cNvSpPr txBox="1"/>
          <p:nvPr/>
        </p:nvSpPr>
        <p:spPr>
          <a:xfrm>
            <a:off x="901681" y="3598066"/>
            <a:ext cx="15399530" cy="6504666"/>
          </a:xfrm>
          <a:prstGeom prst="rect">
            <a:avLst/>
          </a:prstGeom>
        </p:spPr>
        <p:txBody>
          <a:bodyPr lIns="0" tIns="0" rIns="0" bIns="0" rtlCol="0" anchor="t">
            <a:spAutoFit/>
          </a:bodyPr>
          <a:lstStyle/>
          <a:p>
            <a:pPr marL="0" marR="0">
              <a:lnSpc>
                <a:spcPct val="107000"/>
              </a:lnSpc>
              <a:spcBef>
                <a:spcPts val="0"/>
              </a:spcBef>
              <a:spcAft>
                <a:spcPts val="800"/>
              </a:spcAft>
            </a:pPr>
            <a:r>
              <a:rPr lang="en-US" sz="2400" b="1" kern="100" dirty="0">
                <a:effectLst/>
                <a:latin typeface="Arial" panose="020B0604020202020204" pitchFamily="34" charset="0"/>
                <a:ea typeface="Aptos" panose="020B0004020202020204" pitchFamily="34" charset="0"/>
                <a:cs typeface="Arial" panose="020B0604020202020204" pitchFamily="34" charset="0"/>
              </a:rPr>
              <a:t>Outdoor Skills/OA Village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Camping – Learn about camping skills and how to prepare for a campout.  Requires a lot of written work and previous camping experience.  Pre-req’s 4A, 4B, 5E, 8D, 9A, 9B, 9C, Moderate				</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Wilderness Survival – Build a shelter at camp and sleep in it one night.  Bring a backpack and sleeping bag.  Recommended for Scouts First Class or above.  Pre-req’s #5 prepare and bring a small survival kit.  DO NOT INCLUDE any matches or other fire-starting devices/materials.  Moderate</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Pioneering – Work on a project and splicing.  Advanced</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Orienteering – Set up and run an orienteering course and utilize your map and compass skills.  Recommended to bring an orienteering compass.  You will need to teach some basic orienteering skills to your troop.  Pre-req’s 1, 2, 4, 6, Advanced</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Fishing – Come and learn all about how to fish at our lake. How to make a lure, what’s the best bait and then catch your own fish.  We have asked the fish to be cooperative, but this may require you to fish during open program to make your catch,  Pre-req’s 7, Basic</a:t>
            </a:r>
          </a:p>
          <a:p>
            <a:pPr marL="342900" marR="0" lvl="0" indent="-342900">
              <a:lnSpc>
                <a:spcPct val="107000"/>
              </a:lnSpc>
              <a:spcBef>
                <a:spcPts val="0"/>
              </a:spcBef>
              <a:spcAft>
                <a:spcPts val="80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Indian Lore – Learn about the early life Native Americans their games, tools, and foods. Pre-req’s 2, 4A, 5A, Basic</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26624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8C72ADE0-608D-58BC-FBA6-04F73D1D17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520A6E-B7D2-66EC-6131-B400ECF3045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A63DA6A3-104F-5052-3D7B-B4369D869094}"/>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B1AE4D7D-7960-8776-08E1-AA59D3442111}"/>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A2EB4EBE-66C8-53C4-51C6-83944F9A99A5}"/>
              </a:ext>
            </a:extLst>
          </p:cNvPr>
          <p:cNvSpPr txBox="1"/>
          <p:nvPr/>
        </p:nvSpPr>
        <p:spPr>
          <a:xfrm>
            <a:off x="901681" y="3598066"/>
            <a:ext cx="15399530" cy="6504666"/>
          </a:xfrm>
          <a:prstGeom prst="rect">
            <a:avLst/>
          </a:prstGeom>
        </p:spPr>
        <p:txBody>
          <a:bodyPr lIns="0" tIns="0" rIns="0" bIns="0" rtlCol="0" anchor="t">
            <a:spAutoFit/>
          </a:bodyPr>
          <a:lstStyle/>
          <a:p>
            <a:pPr marL="0" marR="0">
              <a:lnSpc>
                <a:spcPct val="107000"/>
              </a:lnSpc>
              <a:spcBef>
                <a:spcPts val="0"/>
              </a:spcBef>
              <a:spcAft>
                <a:spcPts val="800"/>
              </a:spcAft>
            </a:pPr>
            <a:r>
              <a:rPr lang="en-US" sz="2400" b="1" kern="100" dirty="0">
                <a:effectLst/>
                <a:latin typeface="Arial" panose="020B0604020202020204" pitchFamily="34" charset="0"/>
                <a:ea typeface="Aptos" panose="020B0004020202020204" pitchFamily="34" charset="0"/>
                <a:cs typeface="Arial" panose="020B0604020202020204" pitchFamily="34" charset="0"/>
              </a:rPr>
              <a:t>Ecology/Nature Lodge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Environmental Science – This is a badge that requires several hours of observing, writing, and experimenting.  Maturity and a high level of concentration is required.  Pre-req’s 1, 3E, 3F, 6, Advanced</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Mammal Study – Take the opportunity to learn more about a chosen mammal or mammals and work on a conservation project.  Pre-req’s 4, Basic</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Geology – Explore and appreciate the Earth’s geological features and processes, by learning all about fossils, different types of rocks, and geologic events in our history.  Pre-req’s 4, 5, Moderate</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Forestry – Learn to identify trees and plants while exploring the roles they play in a forest’s life cycle.  You will discover the resources forests provide to humans and understand why forest sustainability is important.  Pre-req’s 5, 8, Moderate</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Nature – An excellent introduction badge to nature that includes the study of plants, animals and soil.  Basic</a:t>
            </a:r>
          </a:p>
          <a:p>
            <a:pPr marL="342900" marR="0" lvl="0" indent="-342900">
              <a:lnSpc>
                <a:spcPct val="107000"/>
              </a:lnSpc>
              <a:spcBef>
                <a:spcPts val="0"/>
              </a:spcBef>
              <a:spcAft>
                <a:spcPts val="80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Soil &amp; Conservation – Conservation isn’t just the responsibility of soil and plant scientists, hydrologists, wildlife managers, landowners, and the forest or mine owner alone.  It is the duty of every person to learn more about the natural resources on which our lives depend so that we can help make sure that these resources are used intelligently and cared for properly.  Pre-req’s 2D, 5A, </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71417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F0D843DA-1B47-EEF9-9C72-6448D9E7E8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9A8514-1955-CF1C-B257-9A070821FAF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0390E8E1-132F-585F-F7E8-2001E68482EA}"/>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65E162FA-545F-9144-8634-940644C94A66}"/>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08E93C4A-FD4D-6701-B01A-6C5C685A2283}"/>
              </a:ext>
            </a:extLst>
          </p:cNvPr>
          <p:cNvSpPr txBox="1"/>
          <p:nvPr/>
        </p:nvSpPr>
        <p:spPr>
          <a:xfrm>
            <a:off x="901681" y="3598066"/>
            <a:ext cx="15399530" cy="5187574"/>
          </a:xfrm>
          <a:prstGeom prst="rect">
            <a:avLst/>
          </a:prstGeom>
        </p:spPr>
        <p:txBody>
          <a:bodyPr lIns="0" tIns="0" rIns="0" bIns="0" rtlCol="0" anchor="t">
            <a:spAutoFit/>
          </a:bodyPr>
          <a:lstStyle/>
          <a:p>
            <a:pPr marL="0" marR="0">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STEM</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Space exploration – Learn all about space exploration, and then build and launch your very own model rocket!  Moderate.</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Astronomy – Take advantage of Hawk Mountain’s open sky and search for stars.  This merit badge will hold some extra class sessions in the evening.  Pre-req’s 5, 8A, 9, Advanced</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Weather – Meteorology is the study of the Earth’s atmosphere and its weather and the ways in which temperature, wind, and moisture act together in the environment.  In addition to learning how everyday weather is predicted you will also learn about extreme weather such as thunderstorms, tornadoes, and hurricanes, and how to stay safe.  Pre-req’s 10, 11, Moderate</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Digital technology – Learn about the history, impact, and applications of digital technology, as well as address safety, security, and ethical considerations in the digital world.  Pre-req’s 5B, and 8C, D or E, Moderate</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Robotics – This badge is designed to provide you with an understanding of robotics, including safety considerations, programming, designing and building robots, and exploring the ethical aspects of robotics.  Pre-req’s 6A, 6B, 7, Moderate</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Mining in Society – What is the role of mining in our society, its history, impact on the community, and the various aspects of mineral and mining methods.  Moderate</a:t>
            </a:r>
          </a:p>
          <a:p>
            <a:pPr marL="342900" marR="0" lvl="0" indent="-342900">
              <a:lnSpc>
                <a:spcPct val="107000"/>
              </a:lnSpc>
              <a:spcBef>
                <a:spcPts val="0"/>
              </a:spcBef>
              <a:spcAft>
                <a:spcPts val="80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Open Program:  radio</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60534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8A030925-9178-41E8-0289-C09CD6782C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46827CE-7E98-FDE9-7BA1-77EB21C866C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2DBF6E58-3DCD-9D96-8B17-6105F9B6A100}"/>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B8DA38E0-C0DE-A499-A724-F8A044DF8B93}"/>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E830276B-729B-AC5C-505B-2A9B8D5F0C85}"/>
              </a:ext>
            </a:extLst>
          </p:cNvPr>
          <p:cNvSpPr txBox="1"/>
          <p:nvPr/>
        </p:nvSpPr>
        <p:spPr>
          <a:xfrm>
            <a:off x="1219200" y="3390900"/>
            <a:ext cx="15399530" cy="5824671"/>
          </a:xfrm>
          <a:prstGeom prst="rect">
            <a:avLst/>
          </a:prstGeom>
        </p:spPr>
        <p:txBody>
          <a:bodyPr lIns="0" tIns="0" rIns="0" bIns="0" rtlCol="0" anchor="t">
            <a:spAutoFit/>
          </a:bodyPr>
          <a:lstStyle/>
          <a:p>
            <a:pPr marL="0" marR="0">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COPE/Climbing</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First Aid – Improve your first aid knowledge.  Pre-req’s prepare to demonstrate first aid requirements for Tenderfoot, 2</a:t>
            </a:r>
            <a:r>
              <a:rPr lang="en-US" sz="2000" kern="100" baseline="30000" dirty="0">
                <a:effectLst/>
                <a:latin typeface="Arial" panose="020B0604020202020204" pitchFamily="34" charset="0"/>
                <a:ea typeface="Aptos" panose="020B0004020202020204" pitchFamily="34" charset="0"/>
                <a:cs typeface="Arial" panose="020B0604020202020204" pitchFamily="34" charset="0"/>
              </a:rPr>
              <a:t>nd</a:t>
            </a:r>
            <a:r>
              <a:rPr lang="en-US" sz="2000" kern="100" dirty="0">
                <a:effectLst/>
                <a:latin typeface="Arial" panose="020B0604020202020204" pitchFamily="34" charset="0"/>
                <a:ea typeface="Aptos" panose="020B0004020202020204" pitchFamily="34" charset="0"/>
                <a:cs typeface="Arial" panose="020B0604020202020204" pitchFamily="34" charset="0"/>
              </a:rPr>
              <a:t> Class, and 1</a:t>
            </a:r>
            <a:r>
              <a:rPr lang="en-US" sz="2000" kern="100" baseline="30000" dirty="0">
                <a:effectLst/>
                <a:latin typeface="Arial" panose="020B0604020202020204" pitchFamily="34" charset="0"/>
                <a:ea typeface="Aptos" panose="020B0004020202020204" pitchFamily="34" charset="0"/>
                <a:cs typeface="Arial" panose="020B0604020202020204" pitchFamily="34" charset="0"/>
              </a:rPr>
              <a:t>st</a:t>
            </a:r>
            <a:r>
              <a:rPr lang="en-US" sz="2000" kern="100" dirty="0">
                <a:effectLst/>
                <a:latin typeface="Arial" panose="020B0604020202020204" pitchFamily="34" charset="0"/>
                <a:ea typeface="Aptos" panose="020B0004020202020204" pitchFamily="34" charset="0"/>
                <a:cs typeface="Arial" panose="020B0604020202020204" pitchFamily="34" charset="0"/>
              </a:rPr>
              <a:t> Class, 5A, 5B, Moderate</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Climbing – This is a physically challenging badge and requires a strong knowledge of knots, first aid, and safety.  Bring clean/dry non-loose-fitting clothing.  Recommended for a 3</a:t>
            </a:r>
            <a:r>
              <a:rPr lang="en-US" sz="2000" kern="100" baseline="30000" dirty="0">
                <a:effectLst/>
                <a:latin typeface="Arial" panose="020B0604020202020204" pitchFamily="34" charset="0"/>
                <a:ea typeface="Aptos" panose="020B0004020202020204" pitchFamily="34" charset="0"/>
                <a:cs typeface="Arial" panose="020B0604020202020204" pitchFamily="34" charset="0"/>
              </a:rPr>
              <a:t>rd</a:t>
            </a:r>
            <a:r>
              <a:rPr lang="en-US" sz="2000" kern="100" dirty="0">
                <a:effectLst/>
                <a:latin typeface="Arial" panose="020B0604020202020204" pitchFamily="34" charset="0"/>
                <a:ea typeface="Aptos" panose="020B0004020202020204" pitchFamily="34" charset="0"/>
                <a:cs typeface="Arial" panose="020B0604020202020204" pitchFamily="34" charset="0"/>
              </a:rPr>
              <a:t> year Scout, Advanced</a:t>
            </a:r>
          </a:p>
          <a:p>
            <a:pPr marL="342900" marR="0" lvl="0" indent="-342900">
              <a:lnSpc>
                <a:spcPct val="107000"/>
              </a:lnSpc>
              <a:spcBef>
                <a:spcPts val="0"/>
              </a:spcBef>
              <a:spcAft>
                <a:spcPts val="80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Search &amp; Rescue – Learn how to plan and execute a search and rescue operation before practicing a hasty search scenario.  Moderate</a:t>
            </a:r>
          </a:p>
          <a:p>
            <a:pPr marL="0" marR="0">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Shop</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Welding – The requirements of this badge are designed to provide you with an understanding of welding, including safety practices, equipment use, and welding processes.  Use what you have learned on your own projects.  Pre-req’s 8.  Advanced</a:t>
            </a:r>
          </a:p>
          <a:p>
            <a:pPr marL="342900" marR="0" lvl="0" indent="-342900">
              <a:lnSpc>
                <a:spcPct val="107000"/>
              </a:lnSpc>
              <a:spcBef>
                <a:spcPts val="0"/>
              </a:spcBef>
              <a:spcAft>
                <a:spcPts val="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Metal Work – Will learn about metals and make a project in their preferred technique.  Requires physical strength and endurance.  Advanced</a:t>
            </a:r>
          </a:p>
          <a:p>
            <a:pPr marL="342900" marR="0" lvl="0" indent="-342900">
              <a:lnSpc>
                <a:spcPct val="107000"/>
              </a:lnSpc>
              <a:spcBef>
                <a:spcPts val="0"/>
              </a:spcBef>
              <a:spcAft>
                <a:spcPts val="800"/>
              </a:spcAft>
              <a:buFont typeface="Webdings" panose="05030102010509060703"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Plumbing – Want to know how to fix simple plumbing problems.  Learn about safety practices, use of tools, and materials while tackling some plumbing projects here at camp.  Pre-req’s 8.  Moderate</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146628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CDE3"/>
        </a:solidFill>
        <a:effectLst/>
      </p:bgPr>
    </p:bg>
    <p:spTree>
      <p:nvGrpSpPr>
        <p:cNvPr id="1" name="">
          <a:extLst>
            <a:ext uri="{FF2B5EF4-FFF2-40B4-BE49-F238E27FC236}">
              <a16:creationId xmlns:a16="http://schemas.microsoft.com/office/drawing/2014/main" id="{4A4B282A-198A-3A27-DA67-B254803B1C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1CBC22-096E-EB3B-7391-2D484045771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l="-6431" t="-26726" r="-6479" b="-7094"/>
            </a:stretch>
          </a:blipFill>
        </p:spPr>
        <p:txBody>
          <a:bodyPr/>
          <a:lstStyle/>
          <a:p>
            <a:endParaRPr lang="en-US"/>
          </a:p>
        </p:txBody>
      </p:sp>
      <p:sp>
        <p:nvSpPr>
          <p:cNvPr id="3" name="Freeform 3">
            <a:extLst>
              <a:ext uri="{FF2B5EF4-FFF2-40B4-BE49-F238E27FC236}">
                <a16:creationId xmlns:a16="http://schemas.microsoft.com/office/drawing/2014/main" id="{03ACCEBA-5DC3-87C3-CB05-0FC485025A2D}"/>
              </a:ext>
            </a:extLst>
          </p:cNvPr>
          <p:cNvSpPr/>
          <p:nvPr/>
        </p:nvSpPr>
        <p:spPr>
          <a:xfrm>
            <a:off x="15804756" y="7736176"/>
            <a:ext cx="2550824" cy="2550824"/>
          </a:xfrm>
          <a:custGeom>
            <a:avLst/>
            <a:gdLst/>
            <a:ahLst/>
            <a:cxnLst/>
            <a:rect l="l" t="t" r="r" b="b"/>
            <a:pathLst>
              <a:path w="2550824" h="2550824">
                <a:moveTo>
                  <a:pt x="0" y="0"/>
                </a:moveTo>
                <a:lnTo>
                  <a:pt x="2550824" y="0"/>
                </a:lnTo>
                <a:lnTo>
                  <a:pt x="2550824" y="2550824"/>
                </a:lnTo>
                <a:lnTo>
                  <a:pt x="0" y="2550824"/>
                </a:lnTo>
                <a:lnTo>
                  <a:pt x="0" y="0"/>
                </a:lnTo>
                <a:close/>
              </a:path>
            </a:pathLst>
          </a:custGeom>
          <a:blipFill>
            <a:blip r:embed="rId3">
              <a:alphaModFix amt="48000"/>
            </a:blip>
            <a:stretch>
              <a:fillRect/>
            </a:stretch>
          </a:blipFill>
        </p:spPr>
        <p:txBody>
          <a:bodyPr/>
          <a:lstStyle/>
          <a:p>
            <a:endParaRPr lang="en-US"/>
          </a:p>
        </p:txBody>
      </p:sp>
      <p:sp>
        <p:nvSpPr>
          <p:cNvPr id="4" name="TextBox 4">
            <a:extLst>
              <a:ext uri="{FF2B5EF4-FFF2-40B4-BE49-F238E27FC236}">
                <a16:creationId xmlns:a16="http://schemas.microsoft.com/office/drawing/2014/main" id="{875A9682-6B4F-3357-AC36-EEA53B71AAD2}"/>
              </a:ext>
            </a:extLst>
          </p:cNvPr>
          <p:cNvSpPr txBox="1"/>
          <p:nvPr/>
        </p:nvSpPr>
        <p:spPr>
          <a:xfrm>
            <a:off x="774662" y="1413708"/>
            <a:ext cx="15653568" cy="1218282"/>
          </a:xfrm>
          <a:prstGeom prst="rect">
            <a:avLst/>
          </a:prstGeom>
        </p:spPr>
        <p:txBody>
          <a:bodyPr lIns="0" tIns="0" rIns="0" bIns="0" rtlCol="0" anchor="t">
            <a:spAutoFit/>
          </a:bodyPr>
          <a:lstStyle/>
          <a:p>
            <a:pPr>
              <a:lnSpc>
                <a:spcPts val="9457"/>
              </a:lnSpc>
              <a:spcBef>
                <a:spcPct val="0"/>
              </a:spcBef>
            </a:pPr>
            <a:r>
              <a:rPr lang="en-US" sz="9457" dirty="0">
                <a:solidFill>
                  <a:srgbClr val="000000"/>
                </a:solidFill>
                <a:latin typeface="Montserrat Ultra-Bold"/>
              </a:rPr>
              <a:t>Merit Badge List</a:t>
            </a:r>
          </a:p>
        </p:txBody>
      </p:sp>
      <p:sp>
        <p:nvSpPr>
          <p:cNvPr id="5" name="TextBox 5">
            <a:extLst>
              <a:ext uri="{FF2B5EF4-FFF2-40B4-BE49-F238E27FC236}">
                <a16:creationId xmlns:a16="http://schemas.microsoft.com/office/drawing/2014/main" id="{974FD93A-0045-C747-25CF-5465D433ED0D}"/>
              </a:ext>
            </a:extLst>
          </p:cNvPr>
          <p:cNvSpPr txBox="1"/>
          <p:nvPr/>
        </p:nvSpPr>
        <p:spPr>
          <a:xfrm>
            <a:off x="990600" y="3162300"/>
            <a:ext cx="16089568" cy="4133632"/>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2400" b="1" kern="100" dirty="0">
                <a:effectLst/>
                <a:latin typeface="Arial" panose="020B0604020202020204" pitchFamily="34" charset="0"/>
                <a:ea typeface="Aptos" panose="020B0004020202020204" pitchFamily="34" charset="0"/>
                <a:cs typeface="Arial" panose="020B0604020202020204" pitchFamily="34" charset="0"/>
              </a:rPr>
              <a:t>Shooting Sports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Rifle – A challenging merit badge.  Required to shoot qualifying scores with a .22 caliber single shot, bolt action rifle.  Extra time may be needed at the range to achieve the required scores. Moderate</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Shotgun – This is a time consuming and challenging badge.  You may need time outside of class to qualify.  Participation is at the discretion of the range safety officer, as needed. Must be 13 years or older. Advanced</a:t>
            </a:r>
          </a:p>
          <a:p>
            <a:pPr marL="342900" marR="0" lvl="0" indent="-342900">
              <a:lnSpc>
                <a:spcPct val="107000"/>
              </a:lnSpc>
              <a:spcBef>
                <a:spcPts val="0"/>
              </a:spcBef>
              <a:spcAft>
                <a:spcPts val="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Archery – This is a difficult badge to master.  Be prepared to spend a large portion of your open program time at the range to qualify.  Requires physical strength and endurance. Pre-req’s N/A, recommended for older campers 13 and up..  </a:t>
            </a:r>
          </a:p>
          <a:p>
            <a:pPr marL="342900" marR="0" lvl="0" indent="-342900">
              <a:lnSpc>
                <a:spcPct val="107000"/>
              </a:lnSpc>
              <a:spcBef>
                <a:spcPts val="0"/>
              </a:spcBef>
              <a:spcAft>
                <a:spcPts val="800"/>
              </a:spcAft>
              <a:buFont typeface="Webdings" panose="05030102010509060703"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Open Program:  Cowboy Action, muzzle loaders, Leader vs SPL shoot out</a:t>
            </a:r>
          </a:p>
          <a:p>
            <a:pPr marL="457200" indent="-457200">
              <a:lnSpc>
                <a:spcPts val="2890"/>
              </a:lnSpc>
              <a:buFont typeface="Arial" panose="020B0604020202020204" pitchFamily="34" charset="0"/>
              <a:buChar char="•"/>
            </a:pPr>
            <a:endParaRPr lang="en-US" sz="2890" dirty="0">
              <a:solidFill>
                <a:srgbClr val="000000"/>
              </a:solidFill>
              <a:latin typeface="Arial"/>
            </a:endParaRPr>
          </a:p>
        </p:txBody>
      </p:sp>
    </p:spTree>
    <p:extLst>
      <p:ext uri="{BB962C8B-B14F-4D97-AF65-F5344CB8AC3E}">
        <p14:creationId xmlns:p14="http://schemas.microsoft.com/office/powerpoint/2010/main" val="2448477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MC Slide Deck V2 (1)" id="{3A8B9286-65EA-954D-9F69-F12E78725CD9}" vid="{0F08DB67-B5D0-8C44-A5C8-2EA89A1AFDD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AEEA143173844BB9CCE141178C89A" ma:contentTypeVersion="13" ma:contentTypeDescription="Create a new document." ma:contentTypeScope="" ma:versionID="8c1a6e8477a41ea67857ec3986b316e9">
  <xsd:schema xmlns:xsd="http://www.w3.org/2001/XMLSchema" xmlns:xs="http://www.w3.org/2001/XMLSchema" xmlns:p="http://schemas.microsoft.com/office/2006/metadata/properties" xmlns:ns2="f3c43cd9-5739-419e-ac69-a750cc7549cd" xmlns:ns3="8a63a93c-e78e-4551-a9d8-d066574fc14c" targetNamespace="http://schemas.microsoft.com/office/2006/metadata/properties" ma:root="true" ma:fieldsID="cdba1bca3b1cdea1f44fb5d0a3705886" ns2:_="" ns3:_="">
    <xsd:import namespace="f3c43cd9-5739-419e-ac69-a750cc7549cd"/>
    <xsd:import namespace="8a63a93c-e78e-4551-a9d8-d066574fc1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43cd9-5739-419e-ac69-a750cc7549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63a93c-e78e-4551-a9d8-d066574fc14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01adb91-8ce8-4b91-ba17-48deabcf97bf}" ma:internalName="TaxCatchAll" ma:showField="CatchAllData" ma:web="8a63a93c-e78e-4551-a9d8-d066574fc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c43cd9-5739-419e-ac69-a750cc7549cd">
      <Terms xmlns="http://schemas.microsoft.com/office/infopath/2007/PartnerControls"/>
    </lcf76f155ced4ddcb4097134ff3c332f>
    <TaxCatchAll xmlns="8a63a93c-e78e-4551-a9d8-d066574fc14c" xsi:nil="true"/>
  </documentManagement>
</p:properties>
</file>

<file path=customXml/itemProps1.xml><?xml version="1.0" encoding="utf-8"?>
<ds:datastoreItem xmlns:ds="http://schemas.openxmlformats.org/officeDocument/2006/customXml" ds:itemID="{BF0D7965-0604-44FE-909D-1A86D4F2E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43cd9-5739-419e-ac69-a750cc7549cd"/>
    <ds:schemaRef ds:uri="8a63a93c-e78e-4551-a9d8-d066574fc1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C998C2-6FDF-441E-8E7E-FADD6B6A387B}">
  <ds:schemaRefs>
    <ds:schemaRef ds:uri="http://schemas.microsoft.com/sharepoint/v3/contenttype/forms"/>
  </ds:schemaRefs>
</ds:datastoreItem>
</file>

<file path=customXml/itemProps3.xml><?xml version="1.0" encoding="utf-8"?>
<ds:datastoreItem xmlns:ds="http://schemas.openxmlformats.org/officeDocument/2006/customXml" ds:itemID="{06A825F3-883E-45F7-BD19-88BC6BC88451}">
  <ds:schemaRefs>
    <ds:schemaRef ds:uri="8a63a93c-e78e-4551-a9d8-d066574fc14c"/>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f3c43cd9-5739-419e-ac69-a750cc7549cd"/>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549</TotalTime>
  <Words>1782</Words>
  <Application>Microsoft Office PowerPoint</Application>
  <PresentationFormat>Custom</PresentationFormat>
  <Paragraphs>127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 Ultra-Bold</vt:lpstr>
      <vt:lpstr>Webdings</vt:lpstr>
      <vt:lpstr>Calibri</vt:lpstr>
      <vt:lpstr>Aptos</vt:lpstr>
      <vt:lpstr>Helvetica Now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HMC Slide Deck V2</dc:title>
  <dc:creator>Michele Bement</dc:creator>
  <cp:lastModifiedBy>Michele Bement</cp:lastModifiedBy>
  <cp:revision>6</cp:revision>
  <cp:lastPrinted>2024-02-19T23:46:25Z</cp:lastPrinted>
  <dcterms:created xsi:type="dcterms:W3CDTF">2006-08-16T00:00:00Z</dcterms:created>
  <dcterms:modified xsi:type="dcterms:W3CDTF">2024-02-20T01:17:26Z</dcterms:modified>
  <dc:identifier>DAF0KAq2tL0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0x010100DE5AEEA143173844BB9CCE141178C89A</vt:lpwstr>
  </property>
  <property fmtid="{D5CDD505-2E9C-101B-9397-08002B2CF9AE}" pid="3" name="MediaServiceImageTags">
    <vt:lpwstr/>
  </property>
</Properties>
</file>