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86" r:id="rId6"/>
    <p:sldId id="264" r:id="rId7"/>
    <p:sldId id="261" r:id="rId8"/>
    <p:sldId id="262" r:id="rId9"/>
    <p:sldId id="280" r:id="rId10"/>
    <p:sldId id="273" r:id="rId11"/>
    <p:sldId id="275" r:id="rId12"/>
    <p:sldId id="276" r:id="rId13"/>
    <p:sldId id="284" r:id="rId14"/>
    <p:sldId id="277" r:id="rId15"/>
    <p:sldId id="279" r:id="rId16"/>
    <p:sldId id="271" r:id="rId17"/>
    <p:sldId id="282" r:id="rId18"/>
    <p:sldId id="278" r:id="rId19"/>
    <p:sldId id="289" r:id="rId20"/>
  </p:sldIdLst>
  <p:sldSz cx="18288000" cy="10287000"/>
  <p:notesSz cx="6858000" cy="9144000"/>
  <p:embeddedFontLst>
    <p:embeddedFont>
      <p:font typeface="Arial" panose="020B0604020202020204" pitchFamily="34" charset="0"/>
      <p:regular r:id="rId21"/>
    </p:embeddedFont>
    <p:embeddedFont>
      <p:font typeface="Helvetica Now" panose="020B0604020202020204" charset="0"/>
      <p:regular r:id="rId22"/>
    </p:embeddedFont>
    <p:embeddedFont>
      <p:font typeface="Montserrat Ultra-Bold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0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mailto:Michele.Bement@scouting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46" t="-19362" r="-435" b="-57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4473" r="36266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0" y="7333699"/>
            <a:ext cx="2710935" cy="2710935"/>
          </a:xfrm>
          <a:custGeom>
            <a:avLst/>
            <a:gdLst/>
            <a:ahLst/>
            <a:cxnLst/>
            <a:rect l="l" t="t" r="r" b="b"/>
            <a:pathLst>
              <a:path w="2710935" h="2710935">
                <a:moveTo>
                  <a:pt x="0" y="0"/>
                </a:moveTo>
                <a:lnTo>
                  <a:pt x="2710935" y="0"/>
                </a:lnTo>
                <a:lnTo>
                  <a:pt x="2710935" y="2710935"/>
                </a:lnTo>
                <a:lnTo>
                  <a:pt x="0" y="2710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449890" y="3596731"/>
            <a:ext cx="2261045" cy="0"/>
          </a:xfrm>
          <a:prstGeom prst="line">
            <a:avLst/>
          </a:prstGeom>
          <a:ln w="104775" cap="rnd">
            <a:solidFill>
              <a:srgbClr val="3869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9890" y="2238375"/>
            <a:ext cx="10198751" cy="125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67CDE3"/>
                </a:solidFill>
                <a:latin typeface="Montserrat Ultra-Bold"/>
              </a:rPr>
              <a:t>HMSR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9890" y="4202430"/>
            <a:ext cx="6169782" cy="565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</a:rPr>
              <a:t>First Webinar 1-29-2024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Pathfinder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This is our first-year camper program.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New this year we will focus on advancements and team building.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The program will run just in the morning so they can pick their merit badge to earn Block 5. 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Open Program 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Kittatinny Neckerchief</a:t>
            </a:r>
          </a:p>
        </p:txBody>
      </p:sp>
    </p:spTree>
    <p:extLst>
      <p:ext uri="{BB962C8B-B14F-4D97-AF65-F5344CB8AC3E}">
        <p14:creationId xmlns:p14="http://schemas.microsoft.com/office/powerpoint/2010/main" val="94424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Trading Post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Make your own shirt will be back.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Branding –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Tee-shirt pre-orders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HMSR Swag</a:t>
            </a:r>
          </a:p>
        </p:txBody>
      </p:sp>
    </p:spTree>
    <p:extLst>
      <p:ext uri="{BB962C8B-B14F-4D97-AF65-F5344CB8AC3E}">
        <p14:creationId xmlns:p14="http://schemas.microsoft.com/office/powerpoint/2010/main" val="234552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Staff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International Staff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Other States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Other Councils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Looking for enthusiastic staff in all program areas.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Don’t have the whole summer?  That’s ok.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Adults and Leaders do you have skills you want to share?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Whoever is happy will make others happy.  --Anne Frank</a:t>
            </a:r>
          </a:p>
        </p:txBody>
      </p:sp>
    </p:spTree>
    <p:extLst>
      <p:ext uri="{BB962C8B-B14F-4D97-AF65-F5344CB8AC3E}">
        <p14:creationId xmlns:p14="http://schemas.microsoft.com/office/powerpoint/2010/main" val="408803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water&#10;&#10;Description automatically generated">
            <a:extLst>
              <a:ext uri="{FF2B5EF4-FFF2-40B4-BE49-F238E27FC236}">
                <a16:creationId xmlns:a16="http://schemas.microsoft.com/office/drawing/2014/main" id="{58F8BF7C-F7CC-C871-C3E8-A2E9649A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6432"/>
          <a:stretch/>
        </p:blipFill>
        <p:spPr>
          <a:xfrm>
            <a:off x="685800" y="685800"/>
            <a:ext cx="16916400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Registration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Registration is open on Black Pug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February 19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, 7PM Webinar rolling out Merit Badges, how to maneuver in the Black Pug System, and Friday day trips.</a:t>
            </a: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Pay prior to merit badge sign up.  If you don’t put each Scout in and pay the deposit the system will not let you choose merit badges.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endParaRPr lang="en-US" sz="289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47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Upcoming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Open House Saturday February 17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, 10-2pm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February 19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Webinar information on Black Pug Calendar.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March 1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- Initial deposit of $100 per camper and adult due.  CIT program open.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April 1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-  2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nd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payment of $150 per camper and $50 per adult due.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April 14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Webinar.  See Black Pug Calendar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April 21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– Leaders Meeting at HMSR, 2-5PM Zoom option will be offered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May 1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- completed Campership Applications due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May 15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- balance due payments are due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May 16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- price goes up per person $25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May 19</a:t>
            </a:r>
            <a:r>
              <a:rPr lang="en-US" sz="289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890" dirty="0">
                <a:solidFill>
                  <a:srgbClr val="000000"/>
                </a:solidFill>
                <a:latin typeface="Arial"/>
              </a:rPr>
              <a:t> – final camp webinar</a:t>
            </a:r>
          </a:p>
        </p:txBody>
      </p:sp>
    </p:spTree>
    <p:extLst>
      <p:ext uri="{BB962C8B-B14F-4D97-AF65-F5344CB8AC3E}">
        <p14:creationId xmlns:p14="http://schemas.microsoft.com/office/powerpoint/2010/main" val="37301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46" t="-19362" r="-435" b="-5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333699"/>
            <a:ext cx="2710935" cy="2710935"/>
          </a:xfrm>
          <a:custGeom>
            <a:avLst/>
            <a:gdLst/>
            <a:ahLst/>
            <a:cxnLst/>
            <a:rect l="l" t="t" r="r" b="b"/>
            <a:pathLst>
              <a:path w="2710935" h="2710935">
                <a:moveTo>
                  <a:pt x="0" y="0"/>
                </a:moveTo>
                <a:lnTo>
                  <a:pt x="2710935" y="0"/>
                </a:lnTo>
                <a:lnTo>
                  <a:pt x="2710935" y="2710935"/>
                </a:lnTo>
                <a:lnTo>
                  <a:pt x="0" y="2710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449890" y="3596731"/>
            <a:ext cx="2261045" cy="0"/>
          </a:xfrm>
          <a:prstGeom prst="line">
            <a:avLst/>
          </a:prstGeom>
          <a:ln w="104775" cap="rnd">
            <a:solidFill>
              <a:srgbClr val="3869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9890" y="2238375"/>
            <a:ext cx="10198751" cy="125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67CDE3"/>
                </a:solidFill>
                <a:latin typeface="Montserrat Ultra-Bold"/>
              </a:rPr>
              <a:t>HMSR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9890" y="4202430"/>
            <a:ext cx="6169782" cy="292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</a:rPr>
              <a:t>Contact:</a:t>
            </a:r>
          </a:p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</a:rPr>
              <a:t>Michele Bement</a:t>
            </a:r>
          </a:p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</a:rPr>
              <a:t>Council Program Director</a:t>
            </a:r>
          </a:p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  <a:hlinkClick r:id="rId4"/>
              </a:rPr>
              <a:t>Michele.Bement@scouting.org</a:t>
            </a:r>
            <a:endParaRPr lang="en-US" sz="3266" dirty="0">
              <a:solidFill>
                <a:srgbClr val="000000"/>
              </a:solidFill>
              <a:latin typeface="Helvetica Now"/>
            </a:endParaRPr>
          </a:p>
          <a:p>
            <a:pPr>
              <a:lnSpc>
                <a:spcPts val="4573"/>
              </a:lnSpc>
            </a:pPr>
            <a:r>
              <a:rPr lang="en-US" sz="3266" dirty="0">
                <a:solidFill>
                  <a:srgbClr val="000000"/>
                </a:solidFill>
                <a:latin typeface="Helvetica Now"/>
              </a:rPr>
              <a:t>570-754-7552</a:t>
            </a:r>
          </a:p>
        </p:txBody>
      </p:sp>
      <p:pic>
        <p:nvPicPr>
          <p:cNvPr id="9" name="Picture 8" descr="A group of people carrying a large log&#10;&#10;Description automatically generated">
            <a:extLst>
              <a:ext uri="{FF2B5EF4-FFF2-40B4-BE49-F238E27FC236}">
                <a16:creationId xmlns:a16="http://schemas.microsoft.com/office/drawing/2014/main" id="{F65E924D-94B0-FDE0-0739-133616625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11281"/>
            <a:ext cx="9220200" cy="73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62050"/>
            <a:ext cx="6787591" cy="85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Montserrat Ultra-Bold"/>
              </a:rPr>
              <a:t>What parents said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7787" y="2891859"/>
            <a:ext cx="6229416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Parents top 10 things in order of importance: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Building self-confidence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Building self-reliance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Gaining new skills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A trusted Adult with my child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Being outdoors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Merit Badges/Advancements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Have something to do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Being with their troop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Attending with friends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Cost of attending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2891859"/>
            <a:ext cx="6229416" cy="36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List in order of the best things your Scout got out of the Summer Camp experience?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Self-reliance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Earning merit badges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Outdoor activities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Fun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Self-confidence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New skills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Friends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New Experiences</a:t>
            </a:r>
          </a:p>
        </p:txBody>
      </p:sp>
    </p:spTree>
    <p:extLst>
      <p:ext uri="{BB962C8B-B14F-4D97-AF65-F5344CB8AC3E}">
        <p14:creationId xmlns:p14="http://schemas.microsoft.com/office/powerpoint/2010/main" val="26897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62050"/>
            <a:ext cx="6787591" cy="85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Montserrat Ultra-Bold"/>
              </a:rPr>
              <a:t>What kids said.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7787" y="2891859"/>
            <a:ext cx="622941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Kids top 10 things in order of importance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have fun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Work on merit badges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be outdoors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be with my troop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learn &amp; practice outdoor skills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build leadership skills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work on rank advancement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meet other Scouts not in my troop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have something to 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2891859"/>
            <a:ext cx="622941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Why did you give a camp an A+ or an A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Fun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Great staff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Good camp – general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Good merit badge instructors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Good food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Lots to do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Clean facilities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Very organized camp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6765" y="1160582"/>
            <a:ext cx="6972215" cy="7676968"/>
            <a:chOff x="0" y="0"/>
            <a:chExt cx="9296287" cy="102359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593" r="31860"/>
            <a:stretch>
              <a:fillRect/>
            </a:stretch>
          </p:blipFill>
          <p:spPr>
            <a:xfrm>
              <a:off x="0" y="0"/>
              <a:ext cx="9296287" cy="10235958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0" y="1293932"/>
            <a:ext cx="678759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8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Montserrat Ultra-Bold"/>
              </a:rPr>
              <a:t>So, Now What?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3431857"/>
            <a:ext cx="62294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A New Path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We are thrilled to announce that we are starting on a new path!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Our team is looking forward to working collaboratively to achieve success.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Thank you to everyone who has supported us in the past.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Your continued encouragement means a lot, and we are ready for the exciting challenges ahead.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We hope you are also!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If you know of a best practice you think we should try, we’d love to hear it.</a:t>
            </a: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90"/>
              </a:lnSpc>
            </a:pPr>
            <a:endParaRPr lang="en-US" sz="289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Camp Schedule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409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Tentative Daily Schedule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6AM Reveille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6:15AM Early morning activities i.e. Polar Bear and Grizzly Bear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7:30AM Breakfast with morning flags immediately following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8:30AM-12:20 PM  Merit Badge Blocks x4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12:30PM Lunch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1:40PM Merit Badge Block 5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2:40PM Open Program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6:15PM Evening Flag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6:30PM Dinner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7:45PM Evening Program</a:t>
            </a:r>
          </a:p>
        </p:txBody>
      </p:sp>
    </p:spTree>
    <p:extLst>
      <p:ext uri="{BB962C8B-B14F-4D97-AF65-F5344CB8AC3E}">
        <p14:creationId xmlns:p14="http://schemas.microsoft.com/office/powerpoint/2010/main" val="307814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12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ontserrat Ultra-Bold"/>
              </a:rPr>
              <a:t>Evening Program Sample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Older Scout Cracker Barrel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Wood Badge Cracker Barrel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OA Ceremonies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Drive-in Movie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Staff themed activities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All camp activities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Scoutmaster Belly Flop and SPL Cannonball Contest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endParaRPr lang="en-US" sz="289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endParaRPr lang="en-US" sz="289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60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NEW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409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Food Vendor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More FUN!!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Camp Games volleyball, gaga, disc golf etc… follow SAFE guidelines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New staff living site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Leaders Lounge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Fees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Possibly IOLS for adults as well as other trainings, still working on this.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Commissioner time with Troops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Day Trips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Revitalized Customer Service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endParaRPr lang="en-US" sz="289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69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6431" t="-26726" r="-6479" b="-7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4756" y="7736176"/>
            <a:ext cx="2550824" cy="2550824"/>
          </a:xfrm>
          <a:custGeom>
            <a:avLst/>
            <a:gdLst/>
            <a:ahLst/>
            <a:cxnLst/>
            <a:rect l="l" t="t" r="r" b="b"/>
            <a:pathLst>
              <a:path w="2550824" h="2550824">
                <a:moveTo>
                  <a:pt x="0" y="0"/>
                </a:moveTo>
                <a:lnTo>
                  <a:pt x="2550824" y="0"/>
                </a:lnTo>
                <a:lnTo>
                  <a:pt x="2550824" y="2550824"/>
                </a:lnTo>
                <a:lnTo>
                  <a:pt x="0" y="255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4662" y="1413708"/>
            <a:ext cx="15653568" cy="12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en-US" sz="9457" dirty="0">
                <a:solidFill>
                  <a:srgbClr val="000000"/>
                </a:solidFill>
                <a:latin typeface="Montserrat Ultra-Bold"/>
              </a:rPr>
              <a:t>CIT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1681" y="3598066"/>
            <a:ext cx="15399530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3-week program – pick any 3 weeks during camp. 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Campers must be 14 – 15 years old.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2 Merit Badges a week plus a special “outing” 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If staff positions are open CIT’s can apply for those positions for Weeks 4 and 5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Cost is $50 per week</a:t>
            </a:r>
          </a:p>
          <a:p>
            <a:pPr marL="457200" indent="-457200">
              <a:lnSpc>
                <a:spcPts val="2890"/>
              </a:lnSpc>
              <a:buFont typeface="Arial" panose="020B0604020202020204" pitchFamily="34" charset="0"/>
              <a:buChar char="•"/>
            </a:pPr>
            <a:r>
              <a:rPr lang="en-US" sz="2890" dirty="0">
                <a:solidFill>
                  <a:srgbClr val="000000"/>
                </a:solidFill>
                <a:latin typeface="Arial"/>
              </a:rPr>
              <a:t>Added Perk – In 2025 you can request the program area you want and we will do everything we can to meet that request.</a:t>
            </a:r>
          </a:p>
        </p:txBody>
      </p:sp>
    </p:spTree>
    <p:extLst>
      <p:ext uri="{BB962C8B-B14F-4D97-AF65-F5344CB8AC3E}">
        <p14:creationId xmlns:p14="http://schemas.microsoft.com/office/powerpoint/2010/main" val="256244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C Slide Deck V2 (1)" id="{3A8B9286-65EA-954D-9F69-F12E78725CD9}" vid="{0F08DB67-B5D0-8C44-A5C8-2EA89A1AFD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AEEA143173844BB9CCE141178C89A" ma:contentTypeVersion="13" ma:contentTypeDescription="Create a new document." ma:contentTypeScope="" ma:versionID="8c1a6e8477a41ea67857ec3986b316e9">
  <xsd:schema xmlns:xsd="http://www.w3.org/2001/XMLSchema" xmlns:xs="http://www.w3.org/2001/XMLSchema" xmlns:p="http://schemas.microsoft.com/office/2006/metadata/properties" xmlns:ns2="f3c43cd9-5739-419e-ac69-a750cc7549cd" xmlns:ns3="8a63a93c-e78e-4551-a9d8-d066574fc14c" targetNamespace="http://schemas.microsoft.com/office/2006/metadata/properties" ma:root="true" ma:fieldsID="cdba1bca3b1cdea1f44fb5d0a3705886" ns2:_="" ns3:_="">
    <xsd:import namespace="f3c43cd9-5739-419e-ac69-a750cc7549cd"/>
    <xsd:import namespace="8a63a93c-e78e-4551-a9d8-d066574fc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43cd9-5739-419e-ac69-a750cc754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a93c-e78e-4551-a9d8-d066574fc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01adb91-8ce8-4b91-ba17-48deabcf97bf}" ma:internalName="TaxCatchAll" ma:showField="CatchAllData" ma:web="8a63a93c-e78e-4551-a9d8-d066574fc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c43cd9-5739-419e-ac69-a750cc7549cd">
      <Terms xmlns="http://schemas.microsoft.com/office/infopath/2007/PartnerControls"/>
    </lcf76f155ced4ddcb4097134ff3c332f>
    <TaxCatchAll xmlns="8a63a93c-e78e-4551-a9d8-d066574fc14c" xsi:nil="true"/>
  </documentManagement>
</p:properties>
</file>

<file path=customXml/itemProps1.xml><?xml version="1.0" encoding="utf-8"?>
<ds:datastoreItem xmlns:ds="http://schemas.openxmlformats.org/officeDocument/2006/customXml" ds:itemID="{BF0D7965-0604-44FE-909D-1A86D4F2E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43cd9-5739-419e-ac69-a750cc7549cd"/>
    <ds:schemaRef ds:uri="8a63a93c-e78e-4551-a9d8-d066574fc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998C2-6FDF-441E-8E7E-FADD6B6A38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825F3-883E-45F7-BD19-88BC6BC88451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3c43cd9-5739-419e-ac69-a750cc7549cd"/>
    <ds:schemaRef ds:uri="http://purl.org/dc/elements/1.1/"/>
    <ds:schemaRef ds:uri="8a63a93c-e78e-4551-a9d8-d066574fc14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753</Words>
  <Application>Microsoft Office PowerPoint</Application>
  <PresentationFormat>Custom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Montserrat Ultra-Bold</vt:lpstr>
      <vt:lpstr>Calibri</vt:lpstr>
      <vt:lpstr>Helvetica Now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HMC Slide Deck V2</dc:title>
  <dc:creator>Michele Bement</dc:creator>
  <cp:lastModifiedBy>Michele Bement</cp:lastModifiedBy>
  <cp:revision>5</cp:revision>
  <dcterms:created xsi:type="dcterms:W3CDTF">2006-08-16T00:00:00Z</dcterms:created>
  <dcterms:modified xsi:type="dcterms:W3CDTF">2024-02-02T17:08:54Z</dcterms:modified>
  <dc:identifier>DAF0KAq2tL0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0x010100DE5AEEA143173844BB9CCE141178C89A</vt:lpwstr>
  </property>
  <property fmtid="{D5CDD505-2E9C-101B-9397-08002B2CF9AE}" pid="3" name="MediaServiceImageTags">
    <vt:lpwstr/>
  </property>
</Properties>
</file>