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49" r:id="rId2"/>
  </p:sldMasterIdLst>
  <p:notesMasterIdLst>
    <p:notesMasterId r:id="rId4"/>
  </p:notesMasterIdLst>
  <p:sldIdLst>
    <p:sldId id="256" r:id="rId3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05" d="100"/>
          <a:sy n="105" d="100"/>
        </p:scale>
        <p:origin x="179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70072"/>
          </a:xfrm>
          <a:prstGeom prst="rect">
            <a:avLst/>
          </a:prstGeom>
        </p:spPr>
        <p:txBody>
          <a:bodyPr vert="horz" lIns="93049" tIns="46525" rIns="93049" bIns="465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70072"/>
          </a:xfrm>
          <a:prstGeom prst="rect">
            <a:avLst/>
          </a:prstGeom>
        </p:spPr>
        <p:txBody>
          <a:bodyPr vert="horz" lIns="93049" tIns="46525" rIns="93049" bIns="46525" rtlCol="0"/>
          <a:lstStyle>
            <a:lvl1pPr algn="r">
              <a:defRPr sz="1200"/>
            </a:lvl1pPr>
          </a:lstStyle>
          <a:p>
            <a:fld id="{DD6E293E-7894-4422-93A2-9E47531872B7}" type="datetimeFigureOut"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49" tIns="46525" rIns="93049" bIns="465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660"/>
            <a:ext cx="5661660" cy="3687031"/>
          </a:xfrm>
          <a:prstGeom prst="rect">
            <a:avLst/>
          </a:prstGeom>
        </p:spPr>
        <p:txBody>
          <a:bodyPr vert="horz" lIns="93049" tIns="46525" rIns="93049" bIns="465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003"/>
            <a:ext cx="3066733" cy="470072"/>
          </a:xfrm>
          <a:prstGeom prst="rect">
            <a:avLst/>
          </a:prstGeom>
        </p:spPr>
        <p:txBody>
          <a:bodyPr vert="horz" lIns="93049" tIns="46525" rIns="93049" bIns="465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003"/>
            <a:ext cx="3066733" cy="470072"/>
          </a:xfrm>
          <a:prstGeom prst="rect">
            <a:avLst/>
          </a:prstGeom>
        </p:spPr>
        <p:txBody>
          <a:bodyPr vert="horz" lIns="93049" tIns="46525" rIns="93049" bIns="46525" rtlCol="0" anchor="b"/>
          <a:lstStyle>
            <a:lvl1pPr algn="r">
              <a:defRPr sz="1200"/>
            </a:lvl1pPr>
          </a:lstStyle>
          <a:p>
            <a:fld id="{393506C0-CCB8-4845-A03C-A8EDEB81B3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8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368C0F4D-5757-FEDD-B1A2-D491F9348714}"/>
              </a:ext>
            </a:extLst>
          </p:cNvPr>
          <p:cNvSpPr>
            <a:spLocks/>
          </p:cNvSpPr>
          <p:nvPr/>
        </p:nvSpPr>
        <p:spPr bwMode="auto">
          <a:xfrm>
            <a:off x="8153400" y="0"/>
            <a:ext cx="990600" cy="6858000"/>
          </a:xfrm>
          <a:custGeom>
            <a:avLst/>
            <a:gdLst>
              <a:gd name="T0" fmla="*/ 512689843 w 1914"/>
              <a:gd name="T1" fmla="*/ 22587518 h 4329"/>
              <a:gd name="T2" fmla="*/ 512689843 w 1914"/>
              <a:gd name="T3" fmla="*/ 2147483647 h 4329"/>
              <a:gd name="T4" fmla="*/ 54643960 w 1914"/>
              <a:gd name="T5" fmla="*/ 2147483647 h 4329"/>
              <a:gd name="T6" fmla="*/ 0 w 1914"/>
              <a:gd name="T7" fmla="*/ 0 h 4329"/>
              <a:gd name="T8" fmla="*/ 512689843 w 1914"/>
              <a:gd name="T9" fmla="*/ 2258751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002060"/>
          </a:solidFill>
          <a:ln w="1905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BD9F47EE-F605-9239-F0B5-C2958EBB9D70}"/>
              </a:ext>
            </a:extLst>
          </p:cNvPr>
          <p:cNvSpPr>
            <a:spLocks/>
          </p:cNvSpPr>
          <p:nvPr userDrawn="1"/>
        </p:nvSpPr>
        <p:spPr bwMode="auto">
          <a:xfrm>
            <a:off x="0" y="5181600"/>
            <a:ext cx="9144000" cy="1682750"/>
          </a:xfrm>
          <a:custGeom>
            <a:avLst/>
            <a:gdLst>
              <a:gd name="T0" fmla="*/ 0 w 5760"/>
              <a:gd name="T1" fmla="*/ 1347717 h 1331"/>
              <a:gd name="T2" fmla="*/ 0 w 5760"/>
              <a:gd name="T3" fmla="*/ 1682750 h 1331"/>
              <a:gd name="T4" fmla="*/ 9144000 w 5760"/>
              <a:gd name="T5" fmla="*/ 1682750 h 1331"/>
              <a:gd name="T6" fmla="*/ 9144000 w 5760"/>
              <a:gd name="T7" fmla="*/ 0 h 1331"/>
              <a:gd name="T8" fmla="*/ 0 w 5760"/>
              <a:gd name="T9" fmla="*/ 1347717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18900000" scaled="1"/>
          </a:gradFill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44450" dir="16200000" algn="ctr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A18AD204-753C-60BC-F9E0-8F05DA06CB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575" y="6057900"/>
            <a:ext cx="21780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07769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524000" cy="5211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2117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760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>
            <a:spLocks noGrp="1"/>
          </p:cNvSpPr>
          <p:nvPr>
            <p:ph type="pic" idx="2"/>
          </p:nvPr>
        </p:nvSpPr>
        <p:spPr>
          <a:xfrm>
            <a:off x="428625" y="342900"/>
            <a:ext cx="1792061" cy="151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⦿"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34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○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428625" y="2040888"/>
            <a:ext cx="7656513" cy="34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7719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340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5813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○"/>
              <a:defRPr sz="18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 sz="1800">
                <a:solidFill>
                  <a:schemeClr val="dk1"/>
                </a:solidFill>
              </a:defRPr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 sz="1800">
                <a:solidFill>
                  <a:schemeClr val="dk1"/>
                </a:solidFill>
              </a:defRPr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3"/>
          </p:nvPr>
        </p:nvSpPr>
        <p:spPr>
          <a:xfrm>
            <a:off x="2638425" y="342900"/>
            <a:ext cx="5446713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  <a:defRPr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340"/>
              <a:buNone/>
              <a:defRPr/>
            </a:lvl2pPr>
            <a:lvl3pPr marL="1371600" lvl="2" indent="-35813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○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4"/>
          </p:nvPr>
        </p:nvSpPr>
        <p:spPr>
          <a:xfrm>
            <a:off x="2638424" y="1191894"/>
            <a:ext cx="5446713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  <a:defRPr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340"/>
              <a:buNone/>
              <a:defRPr/>
            </a:lvl2pPr>
            <a:lvl3pPr marL="1371600" lvl="2" indent="-35813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○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5"/>
          </p:nvPr>
        </p:nvSpPr>
        <p:spPr>
          <a:xfrm>
            <a:off x="3473109" y="5819993"/>
            <a:ext cx="2952342" cy="43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⦿"/>
              <a:defRPr sz="1400">
                <a:solidFill>
                  <a:schemeClr val="dk1"/>
                </a:solidFill>
              </a:defRPr>
            </a:lvl1pPr>
            <a:lvl2pPr marL="914400" lvl="1" indent="-37719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340"/>
              <a:buChar char="•"/>
              <a:defRPr>
                <a:solidFill>
                  <a:schemeClr val="dk1"/>
                </a:solidFill>
              </a:defRPr>
            </a:lvl2pPr>
            <a:lvl3pPr marL="1371600" lvl="2" indent="-35813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○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-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1691690" y="5881370"/>
            <a:ext cx="189346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more information:</a:t>
            </a:r>
            <a:endParaRPr/>
          </a:p>
        </p:txBody>
      </p:sp>
      <p:sp>
        <p:nvSpPr>
          <p:cNvPr id="21" name="Google Shape;21;p2"/>
          <p:cNvSpPr>
            <a:spLocks noGrp="1"/>
          </p:cNvSpPr>
          <p:nvPr>
            <p:ph type="pic" idx="6"/>
          </p:nvPr>
        </p:nvSpPr>
        <p:spPr>
          <a:xfrm>
            <a:off x="428625" y="5605463"/>
            <a:ext cx="1087438" cy="90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⦿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34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○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67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bg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8688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1148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41148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231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54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35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845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492" y="1386101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5388" y="700299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6494" y="2679157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06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7467600" cy="3962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605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63E8D1F9-9E95-50D4-1937-D680919E7A96}"/>
              </a:ext>
            </a:extLst>
          </p:cNvPr>
          <p:cNvSpPr>
            <a:spLocks/>
          </p:cNvSpPr>
          <p:nvPr userDrawn="1"/>
        </p:nvSpPr>
        <p:spPr bwMode="auto">
          <a:xfrm>
            <a:off x="8153400" y="-9525"/>
            <a:ext cx="990600" cy="6858000"/>
          </a:xfrm>
          <a:custGeom>
            <a:avLst/>
            <a:gdLst>
              <a:gd name="T0" fmla="*/ 512689843 w 1914"/>
              <a:gd name="T1" fmla="*/ 22587518 h 4329"/>
              <a:gd name="T2" fmla="*/ 512689843 w 1914"/>
              <a:gd name="T3" fmla="*/ 2147483647 h 4329"/>
              <a:gd name="T4" fmla="*/ 54643960 w 1914"/>
              <a:gd name="T5" fmla="*/ 2147483647 h 4329"/>
              <a:gd name="T6" fmla="*/ 0 w 1914"/>
              <a:gd name="T7" fmla="*/ 0 h 4329"/>
              <a:gd name="T8" fmla="*/ 512689843 w 1914"/>
              <a:gd name="T9" fmla="*/ 22587518 h 4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002060"/>
          </a:solidFill>
          <a:ln w="1905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50800" dir="10800000" algn="ctr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3E463A4-0436-5A1F-5469-8D9594F978FE}"/>
              </a:ext>
            </a:extLst>
          </p:cNvPr>
          <p:cNvSpPr>
            <a:spLocks/>
          </p:cNvSpPr>
          <p:nvPr userDrawn="1"/>
        </p:nvSpPr>
        <p:spPr bwMode="auto">
          <a:xfrm>
            <a:off x="0" y="5181600"/>
            <a:ext cx="9144000" cy="1682750"/>
          </a:xfrm>
          <a:custGeom>
            <a:avLst/>
            <a:gdLst>
              <a:gd name="T0" fmla="*/ 0 w 5760"/>
              <a:gd name="T1" fmla="*/ 1347717 h 1331"/>
              <a:gd name="T2" fmla="*/ 0 w 5760"/>
              <a:gd name="T3" fmla="*/ 1682750 h 1331"/>
              <a:gd name="T4" fmla="*/ 9144000 w 5760"/>
              <a:gd name="T5" fmla="*/ 1682750 h 1331"/>
              <a:gd name="T6" fmla="*/ 9144000 w 5760"/>
              <a:gd name="T7" fmla="*/ 0 h 1331"/>
              <a:gd name="T8" fmla="*/ 0 w 5760"/>
              <a:gd name="T9" fmla="*/ 1347717 h 13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"/>
              <a:gd name="T16" fmla="*/ 0 h 1331"/>
              <a:gd name="T17" fmla="*/ 5760 w 5760"/>
              <a:gd name="T18" fmla="*/ 1331 h 13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18900000" scaled="1"/>
          </a:gradFill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44450" dir="16200000" algn="ctr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6F2CE2DD-9FC1-0807-E244-632C4F977A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05D8C04C-DCC2-DB15-357A-9D84F327DB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11">
            <a:extLst>
              <a:ext uri="{FF2B5EF4-FFF2-40B4-BE49-F238E27FC236}">
                <a16:creationId xmlns:a16="http://schemas.microsoft.com/office/drawing/2014/main" id="{525BD4F5-E2F6-4DE2-956C-46C368C239A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6048375"/>
            <a:ext cx="21780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Geneva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Franklin Gothic Book" charset="0"/>
          <a:ea typeface="Geneva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bg1"/>
          </a:solidFill>
          <a:latin typeface="+mn-lt"/>
          <a:ea typeface="Geneva" charset="0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Geneva" charset="0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panose="020B0604020202020204" pitchFamily="34" charset="0"/>
        <a:buChar char="○"/>
        <a:defRPr sz="2400" kern="1200">
          <a:solidFill>
            <a:schemeClr val="bg1"/>
          </a:solidFill>
          <a:latin typeface="+mn-lt"/>
          <a:ea typeface="Geneva" charset="0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bg1"/>
          </a:solidFill>
          <a:latin typeface="+mn-lt"/>
          <a:ea typeface="Geneva" charset="0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-"/>
        <a:defRPr sz="2000" kern="1200">
          <a:solidFill>
            <a:schemeClr val="bg1"/>
          </a:solidFill>
          <a:latin typeface="+mn-lt"/>
          <a:ea typeface="Geneva" charset="0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>
            <a:alpha val="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8153400" y="-9525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002060"/>
          </a:solidFill>
          <a:ln w="190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10800000">
              <a:srgbClr val="000000">
                <a:alpha val="4431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5181600"/>
            <a:ext cx="9144000" cy="1682750"/>
          </a:xfrm>
          <a:custGeom>
            <a:avLst/>
            <a:gdLst/>
            <a:ahLst/>
            <a:cxnLst/>
            <a:rect l="l" t="t" r="r" b="b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gradFill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18900000" scaled="0"/>
          </a:gradFill>
          <a:ln w="1905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44450" dir="16200000">
              <a:srgbClr val="000000">
                <a:alpha val="34509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1475" y="6048375"/>
            <a:ext cx="2178050" cy="593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002060"/>
          </a:solidFill>
          <a:ln w="190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10800000">
              <a:srgbClr val="000000">
                <a:alpha val="4431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0" y="5181600"/>
            <a:ext cx="9144000" cy="1682750"/>
          </a:xfrm>
          <a:custGeom>
            <a:avLst/>
            <a:gdLst/>
            <a:ahLst/>
            <a:cxnLst/>
            <a:rect l="l" t="t" r="r" b="b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gradFill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18900000" scaled="0"/>
          </a:gradFill>
          <a:ln w="1905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44450" dir="16200000">
              <a:srgbClr val="000000">
                <a:alpha val="34509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59575" y="6057900"/>
            <a:ext cx="2178050" cy="593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⦿"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719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34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813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○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51sa.org/2025eagl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page1image21136192">
            <a:extLst>
              <a:ext uri="{FF2B5EF4-FFF2-40B4-BE49-F238E27FC236}">
                <a16:creationId xmlns:a16="http://schemas.microsoft.com/office/drawing/2014/main" id="{40E2A12D-1011-8A4A-9085-5D6240F9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19" y="208915"/>
            <a:ext cx="1816100" cy="139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80F826-D1A8-EE4D-B20D-72240EC92B37}"/>
              </a:ext>
            </a:extLst>
          </p:cNvPr>
          <p:cNvSpPr txBox="1"/>
          <p:nvPr/>
        </p:nvSpPr>
        <p:spPr>
          <a:xfrm>
            <a:off x="2595716" y="536569"/>
            <a:ext cx="55297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effectLst/>
                <a:latin typeface="TrebuchetMS" panose="020B0603020202020204" pitchFamily="34" charset="0"/>
              </a:rPr>
              <a:t>Mayflower Council NESA Chapter</a:t>
            </a:r>
          </a:p>
          <a:p>
            <a:r>
              <a:rPr lang="en-US" sz="2800" b="1" dirty="0">
                <a:solidFill>
                  <a:srgbClr val="0070C0"/>
                </a:solidFill>
                <a:latin typeface="TrebuchetMS" panose="020B0603020202020204" pitchFamily="34" charset="0"/>
              </a:rPr>
              <a:t>Eagle Recognition Dinner </a:t>
            </a:r>
            <a:endParaRPr lang="en-US" sz="2800" b="1" dirty="0">
              <a:solidFill>
                <a:srgbClr val="0070C0"/>
              </a:solidFill>
              <a:effectLst/>
              <a:latin typeface="TrebuchetMS" panose="020B0603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888765-EEA4-074C-9B94-11978B828181}"/>
              </a:ext>
            </a:extLst>
          </p:cNvPr>
          <p:cNvSpPr txBox="1"/>
          <p:nvPr/>
        </p:nvSpPr>
        <p:spPr>
          <a:xfrm>
            <a:off x="979027" y="1754842"/>
            <a:ext cx="60603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ArialMT"/>
              </a:rPr>
              <a:t>Join us at the </a:t>
            </a:r>
            <a:r>
              <a:rPr lang="en-US" sz="2000" dirty="0">
                <a:effectLst/>
                <a:latin typeface="ArialMT"/>
              </a:rPr>
              <a:t>Annual Eagle Recognition Dinner celebrating the Eagle Scout Class of 2024 </a:t>
            </a:r>
          </a:p>
          <a:p>
            <a:r>
              <a:rPr lang="en-US" sz="2000" b="1" dirty="0">
                <a:solidFill>
                  <a:srgbClr val="002060"/>
                </a:solidFill>
                <a:effectLst/>
                <a:latin typeface="ArialMT"/>
              </a:rPr>
              <a:t>June 16, 2025 - Lake Pearl, Wrentham</a:t>
            </a:r>
            <a:r>
              <a:rPr lang="en-US" sz="2000" b="1" dirty="0">
                <a:solidFill>
                  <a:srgbClr val="002060"/>
                </a:solidFill>
                <a:latin typeface="ArialMT"/>
              </a:rPr>
              <a:t>, MA</a:t>
            </a:r>
            <a:r>
              <a:rPr lang="en-US" sz="2000" b="1" dirty="0">
                <a:solidFill>
                  <a:srgbClr val="002060"/>
                </a:solidFill>
                <a:effectLst/>
                <a:latin typeface="ArialMT"/>
              </a:rPr>
              <a:t>  </a:t>
            </a:r>
            <a:endParaRPr lang="en-US" sz="2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6C322B-E75F-CB4E-8482-C6ACEA7E0AEF}"/>
              </a:ext>
            </a:extLst>
          </p:cNvPr>
          <p:cNvSpPr txBox="1"/>
          <p:nvPr/>
        </p:nvSpPr>
        <p:spPr>
          <a:xfrm>
            <a:off x="979028" y="2887167"/>
            <a:ext cx="6060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DBF"/>
                </a:solidFill>
                <a:latin typeface="ArialMT"/>
              </a:rPr>
              <a:t>Together we will celebrate:</a:t>
            </a:r>
          </a:p>
          <a:p>
            <a:r>
              <a:rPr lang="en-US" dirty="0">
                <a:solidFill>
                  <a:srgbClr val="006DBF"/>
                </a:solidFill>
                <a:latin typeface="ArialMT"/>
              </a:rPr>
              <a:t>• 4 New NOESA recipients.</a:t>
            </a:r>
          </a:p>
          <a:p>
            <a:r>
              <a:rPr lang="en-US" dirty="0">
                <a:solidFill>
                  <a:srgbClr val="006DBF"/>
                </a:solidFill>
                <a:latin typeface="ArialMT"/>
              </a:rPr>
              <a:t>• 2024 Eagle Project of the Year winner.</a:t>
            </a:r>
          </a:p>
          <a:p>
            <a:r>
              <a:rPr lang="en-US" dirty="0">
                <a:solidFill>
                  <a:srgbClr val="006DBF"/>
                </a:solidFill>
                <a:latin typeface="ArialMT"/>
              </a:rPr>
              <a:t>• The Eagle Scout Class </a:t>
            </a:r>
            <a:r>
              <a:rPr lang="en-US">
                <a:solidFill>
                  <a:srgbClr val="006DBF"/>
                </a:solidFill>
                <a:latin typeface="ArialMT"/>
              </a:rPr>
              <a:t>of 2024.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CDDCF5-5FB2-AC49-9290-3A5C068D2654}"/>
              </a:ext>
            </a:extLst>
          </p:cNvPr>
          <p:cNvSpPr txBox="1"/>
          <p:nvPr/>
        </p:nvSpPr>
        <p:spPr>
          <a:xfrm>
            <a:off x="1023432" y="4222485"/>
            <a:ext cx="70971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MT"/>
              </a:rPr>
              <a:t>Friends, Family, and most importantly Sponsors are all encouraged </a:t>
            </a:r>
          </a:p>
          <a:p>
            <a:r>
              <a:rPr lang="en-US" dirty="0">
                <a:solidFill>
                  <a:srgbClr val="002060"/>
                </a:solidFill>
                <a:latin typeface="ArialMT"/>
              </a:rPr>
              <a:t>to attend this popular event.  Last Year we sold out, so sign up early</a:t>
            </a:r>
          </a:p>
          <a:p>
            <a:r>
              <a:rPr lang="en-US" dirty="0">
                <a:solidFill>
                  <a:srgbClr val="002060"/>
                </a:solidFill>
                <a:latin typeface="ArialMT"/>
              </a:rPr>
              <a:t>At </a:t>
            </a:r>
            <a:r>
              <a:rPr lang="en-US" dirty="0">
                <a:solidFill>
                  <a:srgbClr val="002060"/>
                </a:solidFill>
                <a:latin typeface="ArialMT"/>
                <a:hlinkClick r:id="rId3"/>
              </a:rPr>
              <a:t>https://251sa.org/2025eagle</a:t>
            </a:r>
            <a:endParaRPr lang="en-US" dirty="0">
              <a:solidFill>
                <a:srgbClr val="002060"/>
              </a:solidFill>
              <a:latin typeface="ArialMT"/>
            </a:endParaRPr>
          </a:p>
          <a:p>
            <a:endParaRPr lang="en-US" b="1" dirty="0">
              <a:solidFill>
                <a:srgbClr val="002060"/>
              </a:solidFill>
              <a:latin typeface="ArialMT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FB57FC-A541-464B-AB96-CFFAB86CC8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818" y="1754842"/>
            <a:ext cx="1587500" cy="1854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5E6950B-4FB6-B545-9284-0E66B7347B7D}"/>
              </a:ext>
            </a:extLst>
          </p:cNvPr>
          <p:cNvSpPr txBox="1"/>
          <p:nvPr/>
        </p:nvSpPr>
        <p:spPr>
          <a:xfrm>
            <a:off x="-1374352" y="8102805"/>
            <a:ext cx="1994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2023 Eagles are free to attend!</a:t>
            </a:r>
          </a:p>
        </p:txBody>
      </p:sp>
      <p:pic>
        <p:nvPicPr>
          <p:cNvPr id="3" name="Picture 2" descr="A qr code with a logo&#10;&#10;AI-generated content may be incorrect.">
            <a:extLst>
              <a:ext uri="{FF2B5EF4-FFF2-40B4-BE49-F238E27FC236}">
                <a16:creationId xmlns:a16="http://schemas.microsoft.com/office/drawing/2014/main" id="{1326D706-08F9-584E-A737-1E6A9669F9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32" y="5142802"/>
            <a:ext cx="1225697" cy="12256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c">
  <a:themeElements>
    <a:clrScheme name="BSA Blue">
      <a:dk1>
        <a:srgbClr val="000000"/>
      </a:dk1>
      <a:lt1>
        <a:srgbClr val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142</TotalTime>
  <Words>103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ArialMT</vt:lpstr>
      <vt:lpstr>Calibri</vt:lpstr>
      <vt:lpstr>Franklin Gothic Book</vt:lpstr>
      <vt:lpstr>Libre Franklin</vt:lpstr>
      <vt:lpstr>Noto Sans Symbols</vt:lpstr>
      <vt:lpstr>Times New Roman</vt:lpstr>
      <vt:lpstr>TrebuchetMS</vt:lpstr>
      <vt:lpstr>Wingdings 2</vt:lpstr>
      <vt:lpstr>Technic</vt:lpstr>
      <vt:lpstr>1_Technic</vt:lpstr>
      <vt:lpstr>PowerPoint Presentation</vt:lpstr>
    </vt:vector>
  </TitlesOfParts>
  <Company>Boy Scouts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Darin Kinn</dc:creator>
  <cp:lastModifiedBy>Cathy McDaniel</cp:lastModifiedBy>
  <cp:revision>52</cp:revision>
  <cp:lastPrinted>2024-02-22T16:54:32Z</cp:lastPrinted>
  <dcterms:created xsi:type="dcterms:W3CDTF">2010-12-13T17:28:22Z</dcterms:created>
  <dcterms:modified xsi:type="dcterms:W3CDTF">2025-02-26T20:31:56Z</dcterms:modified>
</cp:coreProperties>
</file>