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sldIdLst>
    <p:sldId id="301" r:id="rId2"/>
    <p:sldId id="283" r:id="rId3"/>
    <p:sldId id="291" r:id="rId4"/>
    <p:sldId id="272" r:id="rId5"/>
    <p:sldId id="300" r:id="rId6"/>
    <p:sldId id="266" r:id="rId7"/>
    <p:sldId id="296" r:id="rId8"/>
    <p:sldId id="290" r:id="rId9"/>
    <p:sldId id="269" r:id="rId10"/>
  </p:sldIdLst>
  <p:sldSz cx="6858000" cy="9144000" type="letter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25" autoAdjust="0"/>
    <p:restoredTop sz="95706" autoAdjust="0"/>
  </p:normalViewPr>
  <p:slideViewPr>
    <p:cSldViewPr snapToGrid="0">
      <p:cViewPr varScale="1">
        <p:scale>
          <a:sx n="92" d="100"/>
          <a:sy n="92" d="100"/>
        </p:scale>
        <p:origin x="2704" y="17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3DF8-898D-4F82-8601-1DFCC73D2976}" type="datetimeFigureOut">
              <a:rPr lang="en-US" smtClean="0"/>
              <a:t>4/17/26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FB76A-F5F0-4422-883B-DB9A96C48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034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3DF8-898D-4F82-8601-1DFCC73D2976}" type="datetimeFigureOut">
              <a:rPr lang="en-US" smtClean="0"/>
              <a:t>4/17/26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FB76A-F5F0-4422-883B-DB9A96C48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86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3DF8-898D-4F82-8601-1DFCC73D2976}" type="datetimeFigureOut">
              <a:rPr lang="en-US" smtClean="0"/>
              <a:t>4/17/26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FB76A-F5F0-4422-883B-DB9A96C48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182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3DF8-898D-4F82-8601-1DFCC73D2976}" type="datetimeFigureOut">
              <a:rPr lang="en-US" smtClean="0"/>
              <a:t>4/17/26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FB76A-F5F0-4422-883B-DB9A96C48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76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3DF8-898D-4F82-8601-1DFCC73D2976}" type="datetimeFigureOut">
              <a:rPr lang="en-US" smtClean="0"/>
              <a:t>4/17/26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FB76A-F5F0-4422-883B-DB9A96C48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073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3DF8-898D-4F82-8601-1DFCC73D2976}" type="datetimeFigureOut">
              <a:rPr lang="en-US" smtClean="0"/>
              <a:t>4/17/26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FB76A-F5F0-4422-883B-DB9A96C48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533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3DF8-898D-4F82-8601-1DFCC73D2976}" type="datetimeFigureOut">
              <a:rPr lang="en-US" smtClean="0"/>
              <a:t>4/17/26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FB76A-F5F0-4422-883B-DB9A96C48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674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3DF8-898D-4F82-8601-1DFCC73D2976}" type="datetimeFigureOut">
              <a:rPr lang="en-US" smtClean="0"/>
              <a:t>4/17/26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FB76A-F5F0-4422-883B-DB9A96C48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781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3DF8-898D-4F82-8601-1DFCC73D2976}" type="datetimeFigureOut">
              <a:rPr lang="en-US" smtClean="0"/>
              <a:t>4/17/26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FB76A-F5F0-4422-883B-DB9A96C48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118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3DF8-898D-4F82-8601-1DFCC73D2976}" type="datetimeFigureOut">
              <a:rPr lang="en-US" smtClean="0"/>
              <a:t>4/17/26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FB76A-F5F0-4422-883B-DB9A96C48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19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3DF8-898D-4F82-8601-1DFCC73D2976}" type="datetimeFigureOut">
              <a:rPr lang="en-US" smtClean="0"/>
              <a:t>4/17/26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FB76A-F5F0-4422-883B-DB9A96C48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850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E3DF8-898D-4F82-8601-1DFCC73D2976}" type="datetimeFigureOut">
              <a:rPr lang="en-US" smtClean="0"/>
              <a:t>4/17/26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FB76A-F5F0-4422-883B-DB9A96C48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0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scifi.stackexchange.com/questions/74001/what-is-the-source-of-the-translated-text-in-the-wanted-poster-of-sirius-black-i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sa/3.0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4E79D4-1CE9-009C-5169-D454055EF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017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0A20CA-5319-1E2D-103D-C818F5C83A94}"/>
              </a:ext>
            </a:extLst>
          </p:cNvPr>
          <p:cNvSpPr txBox="1"/>
          <p:nvPr/>
        </p:nvSpPr>
        <p:spPr>
          <a:xfrm>
            <a:off x="156634" y="88305"/>
            <a:ext cx="6544732" cy="7571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/>
              <a:t>BSA Check In Procedures and Camp Policies to Keep Youth Safe!</a:t>
            </a:r>
          </a:p>
          <a:p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Check begins at 4:30 pm on Friday, April 24.  The gates will be locked until then.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i="1" u="sng" dirty="0">
                <a:highlight>
                  <a:srgbClr val="FFFF00"/>
                </a:highlight>
              </a:rPr>
              <a:t>No early arrivals will be checked in until 4:30 pm.</a:t>
            </a:r>
            <a:r>
              <a:rPr lang="en-US" sz="1400" dirty="0"/>
              <a:t> </a:t>
            </a:r>
            <a:endParaRPr lang="en-US" sz="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i="1" u="sng" dirty="0">
                <a:highlight>
                  <a:srgbClr val="FFFF00"/>
                </a:highlight>
              </a:rPr>
              <a:t>No one will be allowed to enter Camp on Friday night after 9:00 PM.</a:t>
            </a:r>
            <a:endParaRPr lang="en-US" sz="800" u="sng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u="sng" dirty="0"/>
              <a:t>All participants </a:t>
            </a:r>
            <a:r>
              <a:rPr lang="en-US" sz="1400" dirty="0"/>
              <a:t>must check in at the Administration Building.</a:t>
            </a:r>
            <a:endParaRPr lang="en-US" sz="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Please</a:t>
            </a:r>
            <a:r>
              <a:rPr lang="en-US" sz="1400" b="1" dirty="0"/>
              <a:t> remain in your vehicle</a:t>
            </a:r>
            <a:r>
              <a:rPr lang="en-US" sz="1400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One Pack trailer will be allowed to be parked near the campsite, not in it.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You will be allowed to drive to your assigned campsite. Unload your gear as quickly as possible (10-15 minutes). Then move your car to the parking area. </a:t>
            </a:r>
            <a:r>
              <a:rPr lang="en-US" sz="1400" b="1" u="sng" dirty="0"/>
              <a:t>DO NOT </a:t>
            </a:r>
            <a:r>
              <a:rPr lang="en-US" sz="1400" dirty="0"/>
              <a:t>setup your tent plan. You will be holding up other families from getting their gear into the campsite.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Please do not block the roads while you ae unloading your gear.</a:t>
            </a:r>
            <a:endParaRPr lang="en-US" sz="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There will be no program on Friday night. </a:t>
            </a:r>
            <a:endParaRPr lang="en-US" sz="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/>
              <a:t>Registration fees must be paid in full! Camp staff will not be taking Registration money at check in. </a:t>
            </a:r>
            <a:endParaRPr lang="en-US" sz="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Check-in will begin again on Saturday the 25th at 7:30 AM and end at 10:00 AM. </a:t>
            </a:r>
          </a:p>
          <a:p>
            <a:endParaRPr lang="en-US" sz="800" dirty="0"/>
          </a:p>
          <a:p>
            <a:pPr algn="ctr"/>
            <a:r>
              <a:rPr lang="en-US" sz="1400" dirty="0"/>
              <a:t>No one will be allowed in camp before 7:30 AM Saturday morning. </a:t>
            </a:r>
          </a:p>
          <a:p>
            <a:pPr algn="ctr"/>
            <a:r>
              <a:rPr lang="en-US" sz="1400" b="1" dirty="0"/>
              <a:t>No exceptions due to safety reasons.</a:t>
            </a:r>
          </a:p>
          <a:p>
            <a:pPr algn="ctr"/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All vehicles MUST be parked in the designated parking areas all weekend.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Driving in camp during check in and out is limited to 10 mph and should be slower if you are near people.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Driving is not permitted during program, plan ahead if you need to leave early.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Absolutely no riding in the back of trucks.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Leave No Trace: If you pack it in, pack it out. Please secure trash as you pack it out so it doesn’t blow out.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Use fire rings. Fires are not allowed outside of a fire 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No open-toed shoes allowed.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No use of alcohol, illegal/recreational drugs or misuse of prescription drugs.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No firearms or fireworks allowed.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No smoking in view of Scouts.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No pets are allowed in camp.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67CA93-9963-3508-DBCC-BE0BA471FDB7}"/>
              </a:ext>
            </a:extLst>
          </p:cNvPr>
          <p:cNvSpPr txBox="1"/>
          <p:nvPr/>
        </p:nvSpPr>
        <p:spPr>
          <a:xfrm>
            <a:off x="385901" y="8213115"/>
            <a:ext cx="59415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2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Please have your medical forms (put them in a folder), a first aid kit and water in a designed place in your campsite. This is for emergencies. If someone is hurt the staff or an Adult will be able to get the information and supplies needed quickly.</a:t>
            </a:r>
            <a:endParaRPr lang="en-US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645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2DA8AA-9A6C-445D-B4A8-8E38CD147AAC}"/>
              </a:ext>
            </a:extLst>
          </p:cNvPr>
          <p:cNvSpPr txBox="1"/>
          <p:nvPr/>
        </p:nvSpPr>
        <p:spPr>
          <a:xfrm>
            <a:off x="0" y="148856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Awards will be given for the following at</a:t>
            </a:r>
          </a:p>
          <a:p>
            <a:pPr algn="ctr"/>
            <a:r>
              <a:rPr lang="en-US" sz="2000" b="1" dirty="0"/>
              <a:t>Sunday Morning Assembly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80051C-3432-4458-94BD-3D48C063AE78}"/>
              </a:ext>
            </a:extLst>
          </p:cNvPr>
          <p:cNvSpPr txBox="1"/>
          <p:nvPr/>
        </p:nvSpPr>
        <p:spPr>
          <a:xfrm>
            <a:off x="90377" y="979853"/>
            <a:ext cx="6613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Bring your entry forms to the Saturday morning Assembly!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D07657-CDA5-42A1-962F-697D46A3C4A8}"/>
              </a:ext>
            </a:extLst>
          </p:cNvPr>
          <p:cNvSpPr txBox="1"/>
          <p:nvPr/>
        </p:nvSpPr>
        <p:spPr>
          <a:xfrm>
            <a:off x="154172" y="1610311"/>
            <a:ext cx="6549656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latin typeface="Berlin Sans FB Demi" panose="020E0802020502020306" pitchFamily="34" charset="0"/>
              </a:rPr>
              <a:t>Spirit Stick Contest</a:t>
            </a:r>
          </a:p>
          <a:p>
            <a:pPr algn="ctr"/>
            <a:endParaRPr lang="en-US" sz="1400" dirty="0">
              <a:latin typeface="Bauhaus 93" panose="04030905020B02020C02" pitchFamily="82" charset="0"/>
            </a:endParaRPr>
          </a:p>
          <a:p>
            <a:r>
              <a:rPr lang="en-US" sz="1400" dirty="0"/>
              <a:t>The Spirit Stick needs a new home until the next Cub Scout Event of 2026!</a:t>
            </a:r>
          </a:p>
          <a:p>
            <a:r>
              <a:rPr lang="en-US" sz="1400" dirty="0"/>
              <a:t>The Pack showing the most Cub Scout Spirit will be awarded the Spirit Stick to decorate and bring back to the next Council Event.</a:t>
            </a:r>
          </a:p>
          <a:p>
            <a:endParaRPr lang="en-US" sz="1400" dirty="0"/>
          </a:p>
          <a:p>
            <a:r>
              <a:rPr lang="en-US" sz="1400" dirty="0"/>
              <a:t>Just because your pack may be small doesn’t mean you can’t win the Spirit Stick!</a:t>
            </a:r>
          </a:p>
          <a:p>
            <a:endParaRPr lang="en-US" sz="1400" dirty="0"/>
          </a:p>
          <a:p>
            <a:r>
              <a:rPr lang="en-US" sz="1400" dirty="0"/>
              <a:t>What staff looks for is:</a:t>
            </a:r>
          </a:p>
          <a:p>
            <a:r>
              <a:rPr lang="en-US" sz="1400" dirty="0"/>
              <a:t>	Participation in the Campsite </a:t>
            </a:r>
            <a:r>
              <a:rPr lang="en-US" sz="1400" b="1" dirty="0"/>
              <a:t>decoration by the youth</a:t>
            </a:r>
          </a:p>
          <a:p>
            <a:r>
              <a:rPr lang="en-US" sz="1400" dirty="0"/>
              <a:t>	Participation in the Dutch Oven contest </a:t>
            </a:r>
          </a:p>
          <a:p>
            <a:r>
              <a:rPr lang="en-US" sz="1400" dirty="0"/>
              <a:t>	Participation in the activities</a:t>
            </a:r>
          </a:p>
          <a:p>
            <a:r>
              <a:rPr lang="en-US" sz="1400" dirty="0"/>
              <a:t>	Being present at all Assemblies</a:t>
            </a:r>
          </a:p>
          <a:p>
            <a:r>
              <a:rPr lang="en-US" sz="1400" dirty="0"/>
              <a:t>	Having a Pack/Den Cheer/Song</a:t>
            </a:r>
          </a:p>
          <a:p>
            <a:r>
              <a:rPr lang="en-US" sz="1400" dirty="0"/>
              <a:t>	Participation in campfire program (when there is a campfire)</a:t>
            </a:r>
          </a:p>
          <a:p>
            <a:r>
              <a:rPr lang="en-US" sz="1400" dirty="0"/>
              <a:t>	Practicing Leave No Trace</a:t>
            </a:r>
          </a:p>
          <a:p>
            <a:r>
              <a:rPr lang="en-US" sz="1400" dirty="0"/>
              <a:t>	Practicing Points of the Scout Law with out being told</a:t>
            </a:r>
          </a:p>
          <a:p>
            <a:r>
              <a:rPr lang="en-US" sz="1400" dirty="0"/>
              <a:t>	All-around Cub Scout Spirit!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516D5E-0277-42F3-B77F-B32E2BB25E27}"/>
              </a:ext>
            </a:extLst>
          </p:cNvPr>
          <p:cNvSpPr txBox="1"/>
          <p:nvPr/>
        </p:nvSpPr>
        <p:spPr>
          <a:xfrm>
            <a:off x="122274" y="6241297"/>
            <a:ext cx="654965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latin typeface="Berlin Sans FB Demi" panose="020E0802020502020306" pitchFamily="34" charset="0"/>
              </a:rPr>
              <a:t>Campsite Decoration Contest</a:t>
            </a:r>
          </a:p>
          <a:p>
            <a:pPr algn="ctr"/>
            <a:endParaRPr lang="en-US" sz="800" dirty="0">
              <a:latin typeface="Bauhaus 93" panose="04030905020B02020C02" pitchFamily="82" charset="0"/>
            </a:endParaRPr>
          </a:p>
          <a:p>
            <a:pPr algn="ctr"/>
            <a:r>
              <a:rPr lang="en-US" sz="1400" dirty="0"/>
              <a:t>This years Camp theme is a Prisoner of Azkaban. </a:t>
            </a:r>
          </a:p>
          <a:p>
            <a:pPr algn="ctr"/>
            <a:endParaRPr lang="en-US" sz="800" dirty="0"/>
          </a:p>
          <a:p>
            <a:pPr algn="ctr"/>
            <a:r>
              <a:rPr lang="en-US" sz="1400" dirty="0"/>
              <a:t>There will be 1</a:t>
            </a:r>
            <a:r>
              <a:rPr lang="en-US" sz="1400" baseline="30000" dirty="0"/>
              <a:t>st</a:t>
            </a:r>
            <a:r>
              <a:rPr lang="en-US" sz="1400" dirty="0"/>
              <a:t>, 2</a:t>
            </a:r>
            <a:r>
              <a:rPr lang="en-US" sz="1400" baseline="30000" dirty="0"/>
              <a:t>nd</a:t>
            </a:r>
            <a:r>
              <a:rPr lang="en-US" sz="1400" dirty="0"/>
              <a:t> and 3</a:t>
            </a:r>
            <a:r>
              <a:rPr lang="en-US" sz="1400" baseline="30000" dirty="0"/>
              <a:t>rd</a:t>
            </a:r>
            <a:r>
              <a:rPr lang="en-US" sz="1400" dirty="0"/>
              <a:t> place awards.</a:t>
            </a:r>
          </a:p>
          <a:p>
            <a:pPr algn="ctr"/>
            <a:endParaRPr lang="en-US" sz="800" dirty="0"/>
          </a:p>
          <a:p>
            <a:pPr algn="ctr"/>
            <a:r>
              <a:rPr lang="en-US" sz="1400" dirty="0"/>
              <a:t>Turn in Entry Forms Saturday morning after assembly.</a:t>
            </a:r>
          </a:p>
          <a:p>
            <a:pPr algn="ctr"/>
            <a:r>
              <a:rPr lang="en-US" sz="1400" dirty="0"/>
              <a:t>You will have until lunch time Saturday to finish decorating your campsite. </a:t>
            </a:r>
          </a:p>
          <a:p>
            <a:pPr algn="ctr"/>
            <a:r>
              <a:rPr lang="en-US" sz="1400" dirty="0"/>
              <a:t>Be sure to have your Pack number displayed. 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06111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4792D4A-563D-116C-C76B-67CC89AD0D4B}"/>
              </a:ext>
            </a:extLst>
          </p:cNvPr>
          <p:cNvSpPr/>
          <p:nvPr/>
        </p:nvSpPr>
        <p:spPr>
          <a:xfrm>
            <a:off x="204536" y="7676643"/>
            <a:ext cx="6448927" cy="943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400" b="1" i="1" u="sng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Trading Post will be open. Mrs. Grace would love to see you!</a:t>
            </a:r>
          </a:p>
          <a:p>
            <a:pPr>
              <a:spcAft>
                <a:spcPts val="800"/>
              </a:spcAft>
            </a:pPr>
            <a:r>
              <a:rPr lang="en-US" sz="1400" b="1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Hours for Trading Post: Friday Night 6 PM – 10:30 PM.</a:t>
            </a:r>
          </a:p>
          <a:p>
            <a:pPr>
              <a:spcAft>
                <a:spcPts val="800"/>
              </a:spcAft>
            </a:pPr>
            <a:r>
              <a:rPr lang="en-US" sz="1400" b="1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                    Saturday 8:30 AM – 7:00 PM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A2BE3E-32D1-4192-87D5-F0946265B275}"/>
              </a:ext>
            </a:extLst>
          </p:cNvPr>
          <p:cNvSpPr txBox="1"/>
          <p:nvPr/>
        </p:nvSpPr>
        <p:spPr>
          <a:xfrm>
            <a:off x="498192" y="5959920"/>
            <a:ext cx="6155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Camp theme for this weekend is “</a:t>
            </a:r>
            <a:r>
              <a:rPr lang="en-US" sz="1600" b="1" dirty="0"/>
              <a:t>Prisoner of </a:t>
            </a:r>
            <a:r>
              <a:rPr lang="en-US" sz="1600" b="1" dirty="0" err="1"/>
              <a:t>Askaban</a:t>
            </a:r>
            <a:r>
              <a:rPr lang="en-US" sz="1600" dirty="0"/>
              <a:t>”. We encourage everyone to  dress up and have fun with the theme.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9AAF2A-B5E3-8BD8-19B2-9F532F05A541}"/>
              </a:ext>
            </a:extLst>
          </p:cNvPr>
          <p:cNvSpPr txBox="1"/>
          <p:nvPr/>
        </p:nvSpPr>
        <p:spPr>
          <a:xfrm>
            <a:off x="912032" y="693528"/>
            <a:ext cx="481091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Berlin Sans FB Demi" panose="020E0802020502020306" pitchFamily="34" charset="0"/>
              </a:rPr>
              <a:t>Dutch Oven Cook Off</a:t>
            </a:r>
          </a:p>
          <a:p>
            <a:pPr algn="ctr"/>
            <a:endParaRPr lang="en-US" sz="1400" dirty="0">
              <a:latin typeface="Bauhaus 93" panose="04030905020B02020C02" pitchFamily="82" charset="0"/>
            </a:endParaRPr>
          </a:p>
          <a:p>
            <a:pPr algn="ctr"/>
            <a:r>
              <a:rPr lang="en-US" sz="1400" dirty="0"/>
              <a:t>Turn in Entry Forms Saturday morning after assembly </a:t>
            </a:r>
          </a:p>
          <a:p>
            <a:pPr algn="ctr"/>
            <a:r>
              <a:rPr lang="en-US" sz="1400" dirty="0"/>
              <a:t>on the table in the Dining Hall. 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/>
              <a:t>Be sure to pick up a sample cup with lid.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Fill out the form completely. </a:t>
            </a:r>
          </a:p>
          <a:p>
            <a:pPr algn="ctr"/>
            <a:r>
              <a:rPr lang="en-US" sz="1400" dirty="0"/>
              <a:t>Bring the Entry Form and your entry to the Dining Hall</a:t>
            </a:r>
          </a:p>
          <a:p>
            <a:pPr algn="ctr"/>
            <a:r>
              <a:rPr lang="en-US" sz="1400" dirty="0"/>
              <a:t> at 6:30pm Saturday Night.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/>
              <a:t>There are 2 groups:</a:t>
            </a:r>
          </a:p>
          <a:p>
            <a:pPr algn="ctr"/>
            <a:r>
              <a:rPr lang="en-US" sz="1400" dirty="0"/>
              <a:t>Adult and Scout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/>
              <a:t>Please prepare a Wizards favorite.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/>
              <a:t>The entries must be prepared and cooked in camp by the person entering the cook off. 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/>
              <a:t>Good luck!!!!</a:t>
            </a:r>
          </a:p>
        </p:txBody>
      </p:sp>
    </p:spTree>
    <p:extLst>
      <p:ext uri="{BB962C8B-B14F-4D97-AF65-F5344CB8AC3E}">
        <p14:creationId xmlns:p14="http://schemas.microsoft.com/office/powerpoint/2010/main" val="3719566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7ACD6C5-E575-4B7B-9914-D2155452B1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277076"/>
              </p:ext>
            </p:extLst>
          </p:nvPr>
        </p:nvGraphicFramePr>
        <p:xfrm>
          <a:off x="245524" y="3767631"/>
          <a:ext cx="6366952" cy="31092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1964">
                  <a:extLst>
                    <a:ext uri="{9D8B030D-6E8A-4147-A177-3AD203B41FA5}">
                      <a16:colId xmlns:a16="http://schemas.microsoft.com/office/drawing/2014/main" val="255840787"/>
                    </a:ext>
                  </a:extLst>
                </a:gridCol>
                <a:gridCol w="4784988">
                  <a:extLst>
                    <a:ext uri="{9D8B030D-6E8A-4147-A177-3AD203B41FA5}">
                      <a16:colId xmlns:a16="http://schemas.microsoft.com/office/drawing/2014/main" val="11727637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7:00 AM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3" marR="68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Rise and Shine / Breakfast in campsites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3" marR="68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53324"/>
                  </a:ext>
                </a:extLst>
              </a:tr>
              <a:tr h="1863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7:30 AM</a:t>
                      </a:r>
                    </a:p>
                  </a:txBody>
                  <a:tcPr marL="68323" marR="68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Staff Breakfast in Dining Hall &amp; Staff Meeting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Check-in opens at Administration Building.</a:t>
                      </a:r>
                    </a:p>
                  </a:txBody>
                  <a:tcPr marL="68323" marR="68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0359513"/>
                  </a:ext>
                </a:extLst>
              </a:tr>
              <a:tr h="1863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8:45 AM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3" marR="68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Opening Ceremonies at the flagpole in front of Dining Hall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3" marR="68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7165804"/>
                  </a:ext>
                </a:extLst>
              </a:tr>
              <a:tr h="1863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9:15 – 12:00 AM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3" marR="68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Day Time Activities Begin.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Please move as a pack or den.</a:t>
                      </a:r>
                    </a:p>
                  </a:txBody>
                  <a:tcPr marL="68323" marR="68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9766269"/>
                  </a:ext>
                </a:extLst>
              </a:tr>
              <a:tr h="1863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12:15  – 1:30 PM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3" marR="68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Lunch in campsites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3" marR="68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6753087"/>
                  </a:ext>
                </a:extLst>
              </a:tr>
              <a:tr h="1863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12:30 PM</a:t>
                      </a:r>
                    </a:p>
                  </a:txBody>
                  <a:tcPr marL="68323" marR="68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Staff Lunch in Dining Hall and Staff Meeting</a:t>
                      </a:r>
                    </a:p>
                  </a:txBody>
                  <a:tcPr marL="68323" marR="68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340835"/>
                  </a:ext>
                </a:extLst>
              </a:tr>
              <a:tr h="25330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1:45 PM – 5:00 PM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3" marR="68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Day Time Activities Continue </a:t>
                      </a:r>
                    </a:p>
                  </a:txBody>
                  <a:tcPr marL="68323" marR="68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3347746"/>
                  </a:ext>
                </a:extLst>
              </a:tr>
              <a:tr h="25330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5:15 PM</a:t>
                      </a:r>
                    </a:p>
                  </a:txBody>
                  <a:tcPr marL="68323" marR="68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Flags retired, return to Campsites for Dinner. Practice your skit/songs for Big Campfire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3" marR="68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843480"/>
                  </a:ext>
                </a:extLst>
              </a:tr>
              <a:tr h="1863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5:30 PM</a:t>
                      </a:r>
                    </a:p>
                  </a:txBody>
                  <a:tcPr marL="68323" marR="68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Staff Supper in Dining Hall &amp; Staff Meeting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3" marR="68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419525"/>
                  </a:ext>
                </a:extLst>
              </a:tr>
              <a:tr h="1863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6:30 PM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3" marR="68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Dutch Oven Cook Off Judging Starts in Dining Hall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3" marR="68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7975570"/>
                  </a:ext>
                </a:extLst>
              </a:tr>
              <a:tr h="1863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7:45 PM</a:t>
                      </a:r>
                    </a:p>
                  </a:txBody>
                  <a:tcPr marL="68323" marR="68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BIG Campfire Great Hall (Pavilion). </a:t>
                      </a:r>
                    </a:p>
                  </a:txBody>
                  <a:tcPr marL="68323" marR="68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474292"/>
                  </a:ext>
                </a:extLst>
              </a:tr>
              <a:tr h="1863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10:30 PM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3" marR="68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Quiet hours begin – Lights Out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3" marR="68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8606764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081EB26-5909-4494-85A9-C7430DD5C9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9594810"/>
              </p:ext>
            </p:extLst>
          </p:nvPr>
        </p:nvGraphicFramePr>
        <p:xfrm>
          <a:off x="238993" y="7757350"/>
          <a:ext cx="6360421" cy="10906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8405">
                  <a:extLst>
                    <a:ext uri="{9D8B030D-6E8A-4147-A177-3AD203B41FA5}">
                      <a16:colId xmlns:a16="http://schemas.microsoft.com/office/drawing/2014/main" val="165940570"/>
                    </a:ext>
                  </a:extLst>
                </a:gridCol>
                <a:gridCol w="4772016">
                  <a:extLst>
                    <a:ext uri="{9D8B030D-6E8A-4147-A177-3AD203B41FA5}">
                      <a16:colId xmlns:a16="http://schemas.microsoft.com/office/drawing/2014/main" val="2197007933"/>
                    </a:ext>
                  </a:extLst>
                </a:gridCol>
              </a:tblGrid>
              <a:tr h="1863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8:00 AM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3" marR="68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Rise and Shine / Breakfast in campsites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3" marR="68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2567098"/>
                  </a:ext>
                </a:extLst>
              </a:tr>
              <a:tr h="1863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8:00 AM</a:t>
                      </a:r>
                    </a:p>
                  </a:txBody>
                  <a:tcPr marL="68323" marR="68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Staff Breakfast in Dining Hall &amp; Staff Meeting</a:t>
                      </a:r>
                    </a:p>
                  </a:txBody>
                  <a:tcPr marL="68323" marR="68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5517501"/>
                  </a:ext>
                </a:extLst>
              </a:tr>
              <a:tr h="1863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9:00 AM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3" marR="68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Flag Raising / Morning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Tid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-Bits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3" marR="68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197946"/>
                  </a:ext>
                </a:extLst>
              </a:tr>
              <a:tr h="1863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9:30 AM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3" marR="68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Chapel Service at the Flagpole / Awards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3" marR="68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0678761"/>
                  </a:ext>
                </a:extLst>
              </a:tr>
              <a:tr h="1863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10:15 AM</a:t>
                      </a:r>
                    </a:p>
                  </a:txBody>
                  <a:tcPr marL="68323" marR="68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Break camp and depart</a:t>
                      </a:r>
                    </a:p>
                  </a:txBody>
                  <a:tcPr marL="68323" marR="68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8192578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45681BC2-EB8E-4338-B97D-442409290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31" y="163185"/>
            <a:ext cx="59150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Camp Schedule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000" b="1" u="sng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A4BF4D-90B3-4C5F-B755-CE78F9719BA3}"/>
              </a:ext>
            </a:extLst>
          </p:cNvPr>
          <p:cNvSpPr/>
          <p:nvPr/>
        </p:nvSpPr>
        <p:spPr>
          <a:xfrm>
            <a:off x="2288510" y="7334118"/>
            <a:ext cx="1942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Sunday -- Program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12857F-8876-45D7-8129-2CC7775DC311}"/>
              </a:ext>
            </a:extLst>
          </p:cNvPr>
          <p:cNvSpPr txBox="1"/>
          <p:nvPr/>
        </p:nvSpPr>
        <p:spPr>
          <a:xfrm>
            <a:off x="1899782" y="3333470"/>
            <a:ext cx="3269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Saturday -- Program Schedule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4D4128A-2FDD-4014-819A-9244D85F48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56406"/>
              </p:ext>
            </p:extLst>
          </p:nvPr>
        </p:nvGraphicFramePr>
        <p:xfrm>
          <a:off x="238993" y="1925119"/>
          <a:ext cx="6366952" cy="10807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94936">
                  <a:extLst>
                    <a:ext uri="{9D8B030D-6E8A-4147-A177-3AD203B41FA5}">
                      <a16:colId xmlns:a16="http://schemas.microsoft.com/office/drawing/2014/main" val="3082396719"/>
                    </a:ext>
                  </a:extLst>
                </a:gridCol>
                <a:gridCol w="4772016">
                  <a:extLst>
                    <a:ext uri="{9D8B030D-6E8A-4147-A177-3AD203B41FA5}">
                      <a16:colId xmlns:a16="http://schemas.microsoft.com/office/drawing/2014/main" val="4202609435"/>
                    </a:ext>
                  </a:extLst>
                </a:gridCol>
              </a:tblGrid>
              <a:tr h="5130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4:30 – 9:00 PM</a:t>
                      </a:r>
                    </a:p>
                  </a:txBody>
                  <a:tcPr marL="68323" marR="68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Camp opens. Check-in at the Administration Building for campsite assignment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3" marR="68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5422785"/>
                  </a:ext>
                </a:extLst>
              </a:tr>
              <a:tr h="19601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9:30 PM</a:t>
                      </a:r>
                    </a:p>
                  </a:txBody>
                  <a:tcPr marL="68323" marR="68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Staff meeting in Dining Hall. </a:t>
                      </a:r>
                    </a:p>
                  </a:txBody>
                  <a:tcPr marL="68323" marR="68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387888"/>
                  </a:ext>
                </a:extLst>
              </a:tr>
              <a:tr h="3495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10:30 PM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3" marR="68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Quiet hours begin – Lights Out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23" marR="683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5687738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C7624168-8FC4-4FDB-B697-841D053DEC86}"/>
              </a:ext>
            </a:extLst>
          </p:cNvPr>
          <p:cNvSpPr/>
          <p:nvPr/>
        </p:nvSpPr>
        <p:spPr>
          <a:xfrm>
            <a:off x="1899782" y="1507789"/>
            <a:ext cx="2719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Friday – Program Schedule</a:t>
            </a:r>
            <a:endParaRPr lang="en-US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93FC19-EF59-4C9B-A372-6A4A690E6970}"/>
              </a:ext>
            </a:extLst>
          </p:cNvPr>
          <p:cNvSpPr txBox="1"/>
          <p:nvPr/>
        </p:nvSpPr>
        <p:spPr>
          <a:xfrm>
            <a:off x="82731" y="841185"/>
            <a:ext cx="65568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This camp schedule is not, set in stone</a:t>
            </a:r>
            <a:r>
              <a:rPr lang="en-US" sz="1600" dirty="0">
                <a:highlight>
                  <a:srgbClr val="FFFF00"/>
                </a:highlight>
              </a:rPr>
              <a:t>. </a:t>
            </a:r>
            <a:r>
              <a:rPr lang="en-US" sz="1600" b="1" u="sng" dirty="0">
                <a:highlight>
                  <a:srgbClr val="FFFF00"/>
                </a:highlight>
              </a:rPr>
              <a:t>It could change and may change</a:t>
            </a:r>
            <a:r>
              <a:rPr lang="en-US" sz="1600" dirty="0">
                <a:highlight>
                  <a:srgbClr val="FFFF00"/>
                </a:highlight>
              </a:rPr>
              <a:t>. </a:t>
            </a:r>
            <a:r>
              <a:rPr lang="en-US" sz="1600" dirty="0"/>
              <a:t>Please be at the Assemblies so that Camp Staff can pass along any updates.</a:t>
            </a:r>
          </a:p>
        </p:txBody>
      </p:sp>
    </p:spTree>
    <p:extLst>
      <p:ext uri="{BB962C8B-B14F-4D97-AF65-F5344CB8AC3E}">
        <p14:creationId xmlns:p14="http://schemas.microsoft.com/office/powerpoint/2010/main" val="122894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630" y="4626403"/>
            <a:ext cx="3274899" cy="28624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800" y="228600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Suggested Packing List for Youth and Unit</a:t>
            </a:r>
          </a:p>
          <a:p>
            <a:pPr algn="ctr"/>
            <a:r>
              <a:rPr lang="en-US" sz="2000" b="1" dirty="0"/>
              <a:t>This is for both Camps in the Council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8B6BCD-8653-4C62-9ECB-55463E04D58D}"/>
              </a:ext>
            </a:extLst>
          </p:cNvPr>
          <p:cNvSpPr txBox="1"/>
          <p:nvPr/>
        </p:nvSpPr>
        <p:spPr>
          <a:xfrm>
            <a:off x="168442" y="1155032"/>
            <a:ext cx="312216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200" dirty="0"/>
              <a:t>Medical Forms (A, B1, B2)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200" dirty="0"/>
              <a:t>Tent &amp; tent pegs/stakes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200" dirty="0"/>
              <a:t>Tarp for under Tent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200" dirty="0"/>
              <a:t>Sleeping Bags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200" dirty="0"/>
              <a:t>Air mattress, Cot or Sleeping pad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200" dirty="0"/>
              <a:t>Extra Blankets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200" dirty="0"/>
              <a:t>Pillows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200" dirty="0"/>
              <a:t>Bug Repellant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200" dirty="0"/>
              <a:t>Sunscreen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200" dirty="0"/>
              <a:t>Lantern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200" dirty="0"/>
              <a:t>Flashlight &amp; Batteries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200" dirty="0"/>
              <a:t>Camp Chairs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200" dirty="0"/>
              <a:t>Stove and fuel or metal grate to put over campfire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200" dirty="0"/>
              <a:t>Matches/Lighter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200" dirty="0"/>
              <a:t>Canteen or water bottle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200" dirty="0"/>
              <a:t>Mess Kit (Plate, Fork, Spoon, Knife)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200" dirty="0"/>
              <a:t>Cord, rope, clothes pins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200" dirty="0"/>
              <a:t>First Aid Kit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200" dirty="0"/>
              <a:t>Fishing gear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200" dirty="0"/>
              <a:t>Fan, battery operated/extra batteries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200" dirty="0"/>
              <a:t>Pack and Den Flags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200" dirty="0"/>
              <a:t>Food, Snacks, Beverages, Coffee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200" dirty="0"/>
              <a:t>Ice Chest / Cooler w/ice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200" dirty="0"/>
              <a:t>Cookware &amp; cooking utensils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200" dirty="0"/>
              <a:t>Hot Pads or gloves, Plastic / Paper cups, plates, utensils, bowls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69FC43-2D9D-44B3-BB5C-524098AA8BDE}"/>
              </a:ext>
            </a:extLst>
          </p:cNvPr>
          <p:cNvSpPr txBox="1"/>
          <p:nvPr/>
        </p:nvSpPr>
        <p:spPr>
          <a:xfrm>
            <a:off x="3290602" y="1155032"/>
            <a:ext cx="33989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200" dirty="0"/>
              <a:t>Full Uniform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200" dirty="0"/>
              <a:t>Sturdy walking shoes or boots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200" dirty="0"/>
              <a:t>Extra change of clothes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200" dirty="0"/>
              <a:t>Dry sleep clothes-you will stay warmer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200" dirty="0"/>
              <a:t>Extra socks, shoes, underwear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200" dirty="0"/>
              <a:t>Rain gear – poncho recommended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200" dirty="0"/>
              <a:t>Sweatshirt and/or Jacket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200" dirty="0"/>
              <a:t>Hat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200" dirty="0"/>
              <a:t>Towels and washcloth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200" dirty="0"/>
              <a:t>Personal items &amp; toiletries(Baby wipes come in handy!)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200" dirty="0"/>
              <a:t>Personal medication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200" dirty="0"/>
              <a:t>Place clothing in Ziploc bags to keep dry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200" dirty="0"/>
              <a:t>Cub Scout Handbooks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2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200" b="1" dirty="0"/>
              <a:t>Good Attitude :)</a:t>
            </a:r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2B1690-E3CC-4361-A438-A3EA8F071EB7}"/>
              </a:ext>
            </a:extLst>
          </p:cNvPr>
          <p:cNvSpPr txBox="1"/>
          <p:nvPr/>
        </p:nvSpPr>
        <p:spPr>
          <a:xfrm>
            <a:off x="168442" y="6657728"/>
            <a:ext cx="36057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200" b="1" i="1" dirty="0"/>
              <a:t>Pocketknife – Only Cub scouts who have earned their Whittling Chip and </a:t>
            </a:r>
          </a:p>
          <a:p>
            <a:r>
              <a:rPr lang="en-US" sz="1200" b="1" i="1" dirty="0"/>
              <a:t>        are supervised by a</a:t>
            </a:r>
          </a:p>
          <a:p>
            <a:r>
              <a:rPr lang="en-US" sz="1200" b="1" i="1" dirty="0"/>
              <a:t>        parent are allowed to</a:t>
            </a:r>
          </a:p>
          <a:p>
            <a:r>
              <a:rPr lang="en-US" sz="1200" b="1" i="1" dirty="0"/>
              <a:t>        have knives. Whittling</a:t>
            </a:r>
          </a:p>
          <a:p>
            <a:r>
              <a:rPr lang="en-US" sz="1200" b="1" i="1" dirty="0"/>
              <a:t>        Chip must be on you</a:t>
            </a:r>
          </a:p>
          <a:p>
            <a:endParaRPr lang="en-US" sz="1200" dirty="0"/>
          </a:p>
          <a:p>
            <a:r>
              <a:rPr lang="en-US" sz="1200" dirty="0"/>
              <a:t>	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/>
              <a:t>NOTE: Leave Your Pets At Home!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790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97B60AD-C2CB-4146-8AAC-5A155F7BE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2867" y="5072037"/>
            <a:ext cx="3530009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hiller" panose="040204040310070206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Pack Number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: _________________	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Name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hiller" panose="040204040310070206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: ______________________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D9AA0E1-B6D0-4A04-ACBD-84F71AA1D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en-US" altLang="en-U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30F0DB-4E91-4F98-9750-D244BBC8A843}"/>
              </a:ext>
            </a:extLst>
          </p:cNvPr>
          <p:cNvSpPr txBox="1"/>
          <p:nvPr/>
        </p:nvSpPr>
        <p:spPr>
          <a:xfrm>
            <a:off x="818707" y="663147"/>
            <a:ext cx="52205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Campsite Decoration Contest Entry Form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1D04CB-D63F-4236-BFBC-0B49579CE059}"/>
              </a:ext>
            </a:extLst>
          </p:cNvPr>
          <p:cNvSpPr txBox="1"/>
          <p:nvPr/>
        </p:nvSpPr>
        <p:spPr>
          <a:xfrm>
            <a:off x="340243" y="2349121"/>
            <a:ext cx="617751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This year’s camp theme is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/>
              <a:t>Prisoner of Azkaban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Make sure your Pack Number is displayed on or near the campsite decorations.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Judging will begin after lunch on Saturday.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8A07B8-464C-59F2-E55C-FE5CE84A9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295452" y="6549365"/>
            <a:ext cx="1596065" cy="22696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EB7BC7-1C51-F117-12F9-FC9929B48247}"/>
              </a:ext>
            </a:extLst>
          </p:cNvPr>
          <p:cNvSpPr txBox="1"/>
          <p:nvPr/>
        </p:nvSpPr>
        <p:spPr>
          <a:xfrm>
            <a:off x="2295452" y="9004081"/>
            <a:ext cx="159606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scifi.stackexchange.com/questions/74001/what-is-the-source-of-the-translated-text-in-the-wanted-poster-of-sirius-black-i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691596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F5D6D2D-3BFA-4026-8CDD-060F01413C43}"/>
              </a:ext>
            </a:extLst>
          </p:cNvPr>
          <p:cNvSpPr txBox="1"/>
          <p:nvPr/>
        </p:nvSpPr>
        <p:spPr>
          <a:xfrm>
            <a:off x="287383" y="293274"/>
            <a:ext cx="6283234" cy="3685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Dutch  Oven Cook Off Rules and Entry Forms</a:t>
            </a:r>
            <a:endParaRPr lang="en-US" dirty="0">
              <a:solidFill>
                <a:srgbClr val="00B0F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1400" dirty="0">
                <a:latin typeface="Arial Black" panose="020B0A04020102020204" pitchFamily="34" charset="0"/>
              </a:rPr>
              <a:t>Theme for entry is Wizard’s Favorite.</a:t>
            </a:r>
          </a:p>
          <a:p>
            <a:pPr algn="ctr"/>
            <a:endParaRPr lang="en-US" sz="1400" dirty="0">
              <a:latin typeface="Bauhaus 93" panose="04030905020B02020C02" pitchFamily="82" charset="0"/>
            </a:endParaRPr>
          </a:p>
          <a:p>
            <a:pPr algn="ctr"/>
            <a:r>
              <a:rPr lang="en-US" sz="1100" dirty="0"/>
              <a:t>If you do not have an entry form, you may pick up a form after the Saturday morning assembly</a:t>
            </a:r>
          </a:p>
          <a:p>
            <a:pPr algn="ctr"/>
            <a:r>
              <a:rPr lang="en-US" sz="1100" dirty="0"/>
              <a:t> in the Dining Hall.</a:t>
            </a:r>
          </a:p>
          <a:p>
            <a:pPr algn="ctr"/>
            <a:r>
              <a:rPr lang="en-US" sz="1100" dirty="0"/>
              <a:t>             Be sure to pick up a sample cup with lid.</a:t>
            </a:r>
          </a:p>
          <a:p>
            <a:pPr algn="ctr"/>
            <a:endParaRPr lang="en-US" sz="1100" dirty="0"/>
          </a:p>
          <a:p>
            <a:pPr algn="ctr"/>
            <a:r>
              <a:rPr lang="en-US" sz="1100" dirty="0"/>
              <a:t>The entries must be prepared and cooked in camp by the person entering the dish.</a:t>
            </a:r>
          </a:p>
          <a:p>
            <a:pPr algn="ctr"/>
            <a:endParaRPr lang="en-US" sz="1100" dirty="0"/>
          </a:p>
          <a:p>
            <a:pPr algn="ctr"/>
            <a:r>
              <a:rPr lang="en-US" sz="1100" dirty="0"/>
              <a:t>Good luck!!!!</a:t>
            </a:r>
          </a:p>
          <a:p>
            <a:pPr algn="ctr"/>
            <a:endParaRPr lang="en-US" sz="800" dirty="0"/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1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There are 2 groups to be judged: Cub Scout and Adult</a:t>
            </a:r>
            <a:endParaRPr lang="en-US" sz="1000" u="sng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Judging will begin at 6:30 PM on Saturday in the Dining Hall.</a:t>
            </a:r>
            <a:endParaRPr lang="en-US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Bring your sample dish in a one of the containers that is provided.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Write your name, pack number, and Entry Group on the bottom of the container.</a:t>
            </a:r>
            <a:r>
              <a:rPr lang="en-US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Fill out the Entry form completely and bring with your entry.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054A87-3ABA-4658-BBBE-E14350C817CC}"/>
              </a:ext>
            </a:extLst>
          </p:cNvPr>
          <p:cNvSpPr txBox="1"/>
          <p:nvPr/>
        </p:nvSpPr>
        <p:spPr>
          <a:xfrm>
            <a:off x="287383" y="6697398"/>
            <a:ext cx="6283234" cy="23112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b="1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Dutch  Oven Cook Off</a:t>
            </a:r>
            <a:r>
              <a:rPr lang="en-US" sz="1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Entry Form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Cub Scout Entry Name: __________________________________________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Pack Number: ____________	Campsite Name: ________________</a:t>
            </a:r>
            <a:endParaRPr lang="en-U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Name of Dish: _________________________________________________</a:t>
            </a:r>
            <a:endParaRPr lang="en-US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A126EC-9B57-46C4-951B-5059699736AE}"/>
              </a:ext>
            </a:extLst>
          </p:cNvPr>
          <p:cNvSpPr txBox="1"/>
          <p:nvPr/>
        </p:nvSpPr>
        <p:spPr>
          <a:xfrm>
            <a:off x="287383" y="4409978"/>
            <a:ext cx="6283234" cy="22124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1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Dutch  Oven Cook Off</a:t>
            </a:r>
            <a:r>
              <a:rPr lang="en-US" sz="1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Entry Form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Adult Entry Name: _____________________________________________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8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Pack Number: ____________	Campsite Name: ________________</a:t>
            </a:r>
            <a:endParaRPr lang="en-U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Name of Dish: _________________________________________________</a:t>
            </a:r>
            <a:endParaRPr lang="en-US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349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D2818C-6465-49BD-B4B4-9D59C82BB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044910" y="1241088"/>
            <a:ext cx="9151020" cy="665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369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2943</TotalTime>
  <Words>1526</Words>
  <Application>Microsoft Macintosh PowerPoint</Application>
  <PresentationFormat>Letter Paper (8.5x11 in)</PresentationFormat>
  <Paragraphs>219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Arial Black</vt:lpstr>
      <vt:lpstr>Bauhaus 93</vt:lpstr>
      <vt:lpstr>Berlin Sans FB Demi</vt:lpstr>
      <vt:lpstr>Calibri</vt:lpstr>
      <vt:lpstr>Calibri Light</vt:lpstr>
      <vt:lpstr>Chiller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 Scovanner</dc:creator>
  <cp:lastModifiedBy>Greyson Cato</cp:lastModifiedBy>
  <cp:revision>277</cp:revision>
  <cp:lastPrinted>2024-12-28T18:44:39Z</cp:lastPrinted>
  <dcterms:created xsi:type="dcterms:W3CDTF">2015-10-16T12:11:44Z</dcterms:created>
  <dcterms:modified xsi:type="dcterms:W3CDTF">2026-04-17T19:16:48Z</dcterms:modified>
</cp:coreProperties>
</file>