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5" r:id="rId3"/>
    <p:sldId id="258" r:id="rId4"/>
    <p:sldId id="270" r:id="rId5"/>
    <p:sldId id="259" r:id="rId6"/>
    <p:sldId id="260" r:id="rId7"/>
    <p:sldId id="266" r:id="rId8"/>
    <p:sldId id="267" r:id="rId9"/>
    <p:sldId id="269" r:id="rId10"/>
    <p:sldId id="268"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25" autoAdjust="0"/>
    <p:restoredTop sz="94660"/>
  </p:normalViewPr>
  <p:slideViewPr>
    <p:cSldViewPr snapToGrid="0">
      <p:cViewPr varScale="1">
        <p:scale>
          <a:sx n="94" d="100"/>
          <a:sy n="94" d="100"/>
        </p:scale>
        <p:origin x="440" y="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9/17/25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DEDBD-7787-7A90-65C4-B72D1DD193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E4BA43-502E-B792-F56D-E78973FC6F9E}"/>
              </a:ext>
            </a:extLst>
          </p:cNvPr>
          <p:cNvSpPr>
            <a:spLocks noGrp="1"/>
          </p:cNvSpPr>
          <p:nvPr>
            <p:ph type="ctrTitle"/>
          </p:nvPr>
        </p:nvSpPr>
        <p:spPr>
          <a:xfrm>
            <a:off x="7470746" y="701747"/>
            <a:ext cx="4485352" cy="1722475"/>
          </a:xfrm>
        </p:spPr>
        <p:txBody>
          <a:bodyPr>
            <a:normAutofit fontScale="90000"/>
          </a:bodyPr>
          <a:lstStyle/>
          <a:p>
            <a:r>
              <a:rPr lang="en-US" dirty="0" err="1"/>
              <a:t>Aquacamp</a:t>
            </a:r>
            <a:r>
              <a:rPr lang="en-US" dirty="0"/>
              <a:t> 2025 Leaders Meeting</a:t>
            </a:r>
          </a:p>
        </p:txBody>
      </p:sp>
      <p:sp>
        <p:nvSpPr>
          <p:cNvPr id="3" name="Subtitle 2">
            <a:extLst>
              <a:ext uri="{FF2B5EF4-FFF2-40B4-BE49-F238E27FC236}">
                <a16:creationId xmlns:a16="http://schemas.microsoft.com/office/drawing/2014/main" id="{72D71189-9818-38ED-77E1-8A1DA9350B4C}"/>
              </a:ext>
            </a:extLst>
          </p:cNvPr>
          <p:cNvSpPr>
            <a:spLocks noGrp="1"/>
          </p:cNvSpPr>
          <p:nvPr>
            <p:ph type="subTitle" idx="1"/>
          </p:nvPr>
        </p:nvSpPr>
        <p:spPr>
          <a:xfrm>
            <a:off x="235902" y="701747"/>
            <a:ext cx="6849110" cy="5911704"/>
          </a:xfrm>
        </p:spPr>
        <p:txBody>
          <a:bodyPr anchor="ctr">
            <a:normAutofit/>
          </a:bodyPr>
          <a:lstStyle/>
          <a:p>
            <a:endParaRPr lang="en-US" dirty="0"/>
          </a:p>
          <a:p>
            <a:endParaRPr lang="en-US" dirty="0"/>
          </a:p>
        </p:txBody>
      </p:sp>
      <p:pic>
        <p:nvPicPr>
          <p:cNvPr id="6" name="Picture 5" descr="A green turtle with a patch on it&#10;&#10;AI-generated content may be incorrect.">
            <a:extLst>
              <a:ext uri="{FF2B5EF4-FFF2-40B4-BE49-F238E27FC236}">
                <a16:creationId xmlns:a16="http://schemas.microsoft.com/office/drawing/2014/main" id="{8CA58418-AC84-5F58-F8C3-3B9728256DFD}"/>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2049715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503F2-8313-931A-FABB-D0C8AEC971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9C0361-AD0D-3904-C8C6-C443692569F3}"/>
              </a:ext>
            </a:extLst>
          </p:cNvPr>
          <p:cNvSpPr>
            <a:spLocks noGrp="1"/>
          </p:cNvSpPr>
          <p:nvPr>
            <p:ph type="ctrTitle"/>
          </p:nvPr>
        </p:nvSpPr>
        <p:spPr>
          <a:xfrm>
            <a:off x="7711949" y="723010"/>
            <a:ext cx="4728143" cy="1722475"/>
          </a:xfrm>
        </p:spPr>
        <p:txBody>
          <a:bodyPr>
            <a:normAutofit/>
          </a:bodyPr>
          <a:lstStyle/>
          <a:p>
            <a:r>
              <a:rPr lang="en-US" dirty="0"/>
              <a:t>Instructor Notes</a:t>
            </a:r>
          </a:p>
        </p:txBody>
      </p:sp>
      <p:sp>
        <p:nvSpPr>
          <p:cNvPr id="3" name="Subtitle 2">
            <a:extLst>
              <a:ext uri="{FF2B5EF4-FFF2-40B4-BE49-F238E27FC236}">
                <a16:creationId xmlns:a16="http://schemas.microsoft.com/office/drawing/2014/main" id="{540251D2-FCC1-0487-AD3C-FFD62CD90849}"/>
              </a:ext>
            </a:extLst>
          </p:cNvPr>
          <p:cNvSpPr>
            <a:spLocks noGrp="1"/>
          </p:cNvSpPr>
          <p:nvPr>
            <p:ph type="subTitle" idx="1"/>
          </p:nvPr>
        </p:nvSpPr>
        <p:spPr>
          <a:xfrm>
            <a:off x="235902" y="701747"/>
            <a:ext cx="6849110" cy="5911704"/>
          </a:xfrm>
        </p:spPr>
        <p:txBody>
          <a:bodyPr anchor="ctr"/>
          <a:lstStyle/>
          <a:p>
            <a:pPr marL="342900" indent="-342900">
              <a:buFont typeface="Arial" panose="020B0604020202020204" pitchFamily="34" charset="0"/>
              <a:buChar char="•"/>
            </a:pPr>
            <a:r>
              <a:rPr lang="en-US" dirty="0"/>
              <a:t>Instructor packets will have course requirements, course roster, and requirement check-off sheets.</a:t>
            </a:r>
          </a:p>
          <a:p>
            <a:pPr marL="342900" indent="-342900">
              <a:buFont typeface="Arial" panose="020B0604020202020204" pitchFamily="34" charset="0"/>
              <a:buChar char="•"/>
            </a:pPr>
            <a:r>
              <a:rPr lang="en-US" dirty="0"/>
              <a:t>Turn-in check-off sheet to Saunders at the end of each course (aka, Morning, Afternoon, and Sunday if applicable).</a:t>
            </a:r>
          </a:p>
          <a:p>
            <a:pPr marL="342900" indent="-342900">
              <a:buFont typeface="Arial" panose="020B0604020202020204" pitchFamily="34" charset="0"/>
              <a:buChar char="•"/>
            </a:pPr>
            <a:r>
              <a:rPr lang="en-US" dirty="0"/>
              <a:t>Please write-in any attendee changes on bottom of requirement check-off sheet</a:t>
            </a:r>
          </a:p>
          <a:p>
            <a:pPr marL="342900" indent="-342900">
              <a:buFont typeface="Arial" panose="020B0604020202020204" pitchFamily="34" charset="0"/>
              <a:buChar char="•"/>
            </a:pPr>
            <a:r>
              <a:rPr lang="en-US" dirty="0"/>
              <a:t>Courses start @ 9:00am, 1:00pm, and 9:00a on Sunday (SUP only).</a:t>
            </a:r>
          </a:p>
          <a:p>
            <a:pPr marL="342900" indent="-342900">
              <a:buFont typeface="Arial" panose="020B0604020202020204" pitchFamily="34" charset="0"/>
              <a:buChar char="•"/>
            </a:pPr>
            <a:r>
              <a:rPr lang="en-US" dirty="0"/>
              <a:t>Please provide a list of specific requirements for our course location.  This is needed before 9/25</a:t>
            </a:r>
          </a:p>
        </p:txBody>
      </p:sp>
      <p:pic>
        <p:nvPicPr>
          <p:cNvPr id="6" name="Picture 5" descr="A green turtle with a patch on it&#10;&#10;AI-generated content may be incorrect.">
            <a:extLst>
              <a:ext uri="{FF2B5EF4-FFF2-40B4-BE49-F238E27FC236}">
                <a16:creationId xmlns:a16="http://schemas.microsoft.com/office/drawing/2014/main" id="{0C20A2D3-AC76-A190-03A8-4FE1CC83D8F3}"/>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95137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594985-3335-E908-0C8F-EE8BAAD8E0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A36B1A-1823-CB8B-3E1E-12972FABE1D7}"/>
              </a:ext>
            </a:extLst>
          </p:cNvPr>
          <p:cNvSpPr>
            <a:spLocks noGrp="1"/>
          </p:cNvSpPr>
          <p:nvPr>
            <p:ph type="ctrTitle"/>
          </p:nvPr>
        </p:nvSpPr>
        <p:spPr>
          <a:xfrm>
            <a:off x="7711949" y="723010"/>
            <a:ext cx="4728143" cy="1722475"/>
          </a:xfrm>
        </p:spPr>
        <p:txBody>
          <a:bodyPr>
            <a:normAutofit/>
          </a:bodyPr>
          <a:lstStyle/>
          <a:p>
            <a:r>
              <a:rPr lang="en-US" dirty="0"/>
              <a:t>Course Locations</a:t>
            </a:r>
          </a:p>
        </p:txBody>
      </p:sp>
      <p:sp>
        <p:nvSpPr>
          <p:cNvPr id="3" name="Subtitle 2">
            <a:extLst>
              <a:ext uri="{FF2B5EF4-FFF2-40B4-BE49-F238E27FC236}">
                <a16:creationId xmlns:a16="http://schemas.microsoft.com/office/drawing/2014/main" id="{F3A4DEF8-E9A6-D0D3-DAFD-7A69B0B72767}"/>
              </a:ext>
            </a:extLst>
          </p:cNvPr>
          <p:cNvSpPr>
            <a:spLocks noGrp="1"/>
          </p:cNvSpPr>
          <p:nvPr>
            <p:ph type="subTitle" idx="1"/>
          </p:nvPr>
        </p:nvSpPr>
        <p:spPr>
          <a:xfrm>
            <a:off x="235902" y="701747"/>
            <a:ext cx="6849110" cy="5911704"/>
          </a:xfrm>
        </p:spPr>
        <p:txBody>
          <a:bodyPr/>
          <a:lstStyle/>
          <a:p>
            <a:endParaRPr lang="en-US" dirty="0"/>
          </a:p>
        </p:txBody>
      </p:sp>
      <p:pic>
        <p:nvPicPr>
          <p:cNvPr id="6" name="Picture 5" descr="A green turtle with a patch on it&#10;&#10;AI-generated content may be incorrect.">
            <a:extLst>
              <a:ext uri="{FF2B5EF4-FFF2-40B4-BE49-F238E27FC236}">
                <a16:creationId xmlns:a16="http://schemas.microsoft.com/office/drawing/2014/main" id="{4DE5C0A9-C5FA-9335-3C4D-980924860234}"/>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graphicFrame>
        <p:nvGraphicFramePr>
          <p:cNvPr id="4" name="Table 3">
            <a:extLst>
              <a:ext uri="{FF2B5EF4-FFF2-40B4-BE49-F238E27FC236}">
                <a16:creationId xmlns:a16="http://schemas.microsoft.com/office/drawing/2014/main" id="{3E2D8B23-7784-7687-7385-AB319627512A}"/>
              </a:ext>
            </a:extLst>
          </p:cNvPr>
          <p:cNvGraphicFramePr>
            <a:graphicFrameLocks noGrp="1"/>
          </p:cNvGraphicFramePr>
          <p:nvPr>
            <p:extLst>
              <p:ext uri="{D42A27DB-BD31-4B8C-83A1-F6EECF244321}">
                <p14:modId xmlns:p14="http://schemas.microsoft.com/office/powerpoint/2010/main" val="3283070440"/>
              </p:ext>
            </p:extLst>
          </p:nvPr>
        </p:nvGraphicFramePr>
        <p:xfrm>
          <a:off x="235902" y="701747"/>
          <a:ext cx="6696526" cy="5911701"/>
        </p:xfrm>
        <a:graphic>
          <a:graphicData uri="http://schemas.openxmlformats.org/drawingml/2006/table">
            <a:tbl>
              <a:tblPr>
                <a:tableStyleId>{5C22544A-7EE6-4342-B048-85BDC9FD1C3A}</a:tableStyleId>
              </a:tblPr>
              <a:tblGrid>
                <a:gridCol w="3068644">
                  <a:extLst>
                    <a:ext uri="{9D8B030D-6E8A-4147-A177-3AD203B41FA5}">
                      <a16:colId xmlns:a16="http://schemas.microsoft.com/office/drawing/2014/main" val="2124818230"/>
                    </a:ext>
                  </a:extLst>
                </a:gridCol>
                <a:gridCol w="1519982">
                  <a:extLst>
                    <a:ext uri="{9D8B030D-6E8A-4147-A177-3AD203B41FA5}">
                      <a16:colId xmlns:a16="http://schemas.microsoft.com/office/drawing/2014/main" val="3812457820"/>
                    </a:ext>
                  </a:extLst>
                </a:gridCol>
                <a:gridCol w="2107900">
                  <a:extLst>
                    <a:ext uri="{9D8B030D-6E8A-4147-A177-3AD203B41FA5}">
                      <a16:colId xmlns:a16="http://schemas.microsoft.com/office/drawing/2014/main" val="756202647"/>
                    </a:ext>
                  </a:extLst>
                </a:gridCol>
              </a:tblGrid>
              <a:tr h="181592">
                <a:tc>
                  <a:txBody>
                    <a:bodyPr/>
                    <a:lstStyle/>
                    <a:p>
                      <a:pPr algn="l" fontAlgn="ctr">
                        <a:buNone/>
                      </a:pPr>
                      <a:r>
                        <a:rPr lang="en-US" sz="700" u="none" strike="noStrike">
                          <a:effectLst/>
                        </a:rPr>
                        <a:t>Use</a:t>
                      </a:r>
                      <a:endParaRPr lang="en-US" sz="700" b="1"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Location</a:t>
                      </a:r>
                      <a:endParaRPr lang="en-US" sz="700" b="1"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Special facilities</a:t>
                      </a:r>
                      <a:endParaRPr lang="en-US" sz="700" b="1"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892382454"/>
                  </a:ext>
                </a:extLst>
              </a:tr>
              <a:tr h="206288">
                <a:tc>
                  <a:txBody>
                    <a:bodyPr/>
                    <a:lstStyle/>
                    <a:p>
                      <a:pPr algn="l" fontAlgn="ctr">
                        <a:buNone/>
                      </a:pPr>
                      <a:r>
                        <a:rPr lang="en-US" sz="700" u="none" strike="noStrike">
                          <a:effectLst/>
                        </a:rPr>
                        <a:t>Advanced Firstaid</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Jenkins Porch</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2230098789"/>
                  </a:ext>
                </a:extLst>
              </a:tr>
              <a:tr h="206288">
                <a:tc>
                  <a:txBody>
                    <a:bodyPr/>
                    <a:lstStyle/>
                    <a:p>
                      <a:pPr algn="l" fontAlgn="ctr">
                        <a:buNone/>
                      </a:pPr>
                      <a:r>
                        <a:rPr lang="en-US" sz="700" u="none" strike="noStrike">
                          <a:effectLst/>
                        </a:rPr>
                        <a:t>Camp HQ</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Saunders</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2090015901"/>
                  </a:ext>
                </a:extLst>
              </a:tr>
              <a:tr h="206288">
                <a:tc>
                  <a:txBody>
                    <a:bodyPr/>
                    <a:lstStyle/>
                    <a:p>
                      <a:pPr algn="l" fontAlgn="ctr">
                        <a:buNone/>
                      </a:pPr>
                      <a:r>
                        <a:rPr lang="en-US" sz="700" u="none" strike="noStrike">
                          <a:effectLst/>
                        </a:rPr>
                        <a:t>Canoeing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Boating Shelter</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825792133"/>
                  </a:ext>
                </a:extLst>
              </a:tr>
              <a:tr h="206288">
                <a:tc>
                  <a:txBody>
                    <a:bodyPr/>
                    <a:lstStyle/>
                    <a:p>
                      <a:pPr algn="l" fontAlgn="ctr">
                        <a:buNone/>
                      </a:pPr>
                      <a:r>
                        <a:rPr lang="en-US" sz="700" u="none" strike="noStrike">
                          <a:effectLst/>
                        </a:rPr>
                        <a:t>Citizenship in the Nation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Wood Hall</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2986262968"/>
                  </a:ext>
                </a:extLst>
              </a:tr>
              <a:tr h="206288">
                <a:tc>
                  <a:txBody>
                    <a:bodyPr/>
                    <a:lstStyle/>
                    <a:p>
                      <a:pPr algn="l" fontAlgn="ctr">
                        <a:buNone/>
                      </a:pPr>
                      <a:r>
                        <a:rPr lang="en-US" sz="700" u="none" strike="noStrike">
                          <a:effectLst/>
                        </a:rPr>
                        <a:t>Citizenship in Society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OA Lodge Porch</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4165923073"/>
                  </a:ext>
                </a:extLst>
              </a:tr>
              <a:tr h="206288">
                <a:tc>
                  <a:txBody>
                    <a:bodyPr/>
                    <a:lstStyle/>
                    <a:p>
                      <a:pPr algn="l" fontAlgn="ctr">
                        <a:buNone/>
                      </a:pPr>
                      <a:r>
                        <a:rPr lang="en-US" sz="700" u="none" strike="noStrike">
                          <a:effectLst/>
                        </a:rPr>
                        <a:t>Citizenship in the World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Jenkins</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147629163"/>
                  </a:ext>
                </a:extLst>
              </a:tr>
              <a:tr h="206288">
                <a:tc>
                  <a:txBody>
                    <a:bodyPr/>
                    <a:lstStyle/>
                    <a:p>
                      <a:pPr algn="l" fontAlgn="ctr">
                        <a:buNone/>
                      </a:pPr>
                      <a:r>
                        <a:rPr lang="en-US" sz="700" u="none" strike="noStrike">
                          <a:effectLst/>
                        </a:rPr>
                        <a:t>Communications</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Lakeside Porch</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3735125847"/>
                  </a:ext>
                </a:extLst>
              </a:tr>
              <a:tr h="206288">
                <a:tc>
                  <a:txBody>
                    <a:bodyPr/>
                    <a:lstStyle/>
                    <a:p>
                      <a:pPr algn="l" fontAlgn="ctr">
                        <a:buNone/>
                      </a:pPr>
                      <a:r>
                        <a:rPr lang="en-US" sz="700" u="none" strike="noStrike">
                          <a:effectLst/>
                        </a:rPr>
                        <a:t>Dining/Gathering/Emergency shelter</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Wood Hall</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3933233064"/>
                  </a:ext>
                </a:extLst>
              </a:tr>
              <a:tr h="206288">
                <a:tc>
                  <a:txBody>
                    <a:bodyPr/>
                    <a:lstStyle/>
                    <a:p>
                      <a:pPr algn="l" fontAlgn="ctr">
                        <a:buNone/>
                      </a:pPr>
                      <a:r>
                        <a:rPr lang="en-US" sz="700" u="none" strike="noStrike">
                          <a:effectLst/>
                        </a:rPr>
                        <a:t>E-Prep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Cope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127460755"/>
                  </a:ext>
                </a:extLst>
              </a:tr>
              <a:tr h="206288">
                <a:tc>
                  <a:txBody>
                    <a:bodyPr/>
                    <a:lstStyle/>
                    <a:p>
                      <a:pPr algn="l" fontAlgn="ctr">
                        <a:buNone/>
                      </a:pPr>
                      <a:r>
                        <a:rPr lang="en-US" sz="700" u="none" strike="noStrike">
                          <a:effectLst/>
                        </a:rPr>
                        <a:t>First Aid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Medical Porch</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152704617"/>
                  </a:ext>
                </a:extLst>
              </a:tr>
              <a:tr h="206288">
                <a:tc>
                  <a:txBody>
                    <a:bodyPr/>
                    <a:lstStyle/>
                    <a:p>
                      <a:pPr algn="l" fontAlgn="ctr">
                        <a:buNone/>
                      </a:pPr>
                      <a:r>
                        <a:rPr lang="en-US" sz="700" u="none" strike="noStrike">
                          <a:effectLst/>
                        </a:rPr>
                        <a:t>Fishing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Fish Lake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3048757667"/>
                  </a:ext>
                </a:extLst>
              </a:tr>
              <a:tr h="206288">
                <a:tc>
                  <a:txBody>
                    <a:bodyPr/>
                    <a:lstStyle/>
                    <a:p>
                      <a:pPr algn="l" fontAlgn="ctr">
                        <a:buNone/>
                      </a:pPr>
                      <a:r>
                        <a:rPr lang="en-US" sz="700" u="none" strike="noStrike">
                          <a:effectLst/>
                        </a:rPr>
                        <a:t>Kayaking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Swim Beach</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4036135670"/>
                  </a:ext>
                </a:extLst>
              </a:tr>
              <a:tr h="206288">
                <a:tc>
                  <a:txBody>
                    <a:bodyPr/>
                    <a:lstStyle/>
                    <a:p>
                      <a:pPr algn="l" fontAlgn="ctr">
                        <a:buNone/>
                      </a:pPr>
                      <a:r>
                        <a:rPr lang="en-US" sz="700" u="none" strike="noStrike">
                          <a:effectLst/>
                        </a:rPr>
                        <a:t>Lifesaving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Swim Lake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492866837"/>
                  </a:ext>
                </a:extLst>
              </a:tr>
              <a:tr h="206288">
                <a:tc>
                  <a:txBody>
                    <a:bodyPr/>
                    <a:lstStyle/>
                    <a:p>
                      <a:pPr algn="l" fontAlgn="ctr">
                        <a:buNone/>
                      </a:pPr>
                      <a:r>
                        <a:rPr lang="en-US" sz="700" u="none" strike="noStrike">
                          <a:effectLst/>
                        </a:rPr>
                        <a:t>Motor boating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Fish Lake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Canopy needed</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680947542"/>
                  </a:ext>
                </a:extLst>
              </a:tr>
              <a:tr h="206288">
                <a:tc>
                  <a:txBody>
                    <a:bodyPr/>
                    <a:lstStyle/>
                    <a:p>
                      <a:pPr algn="l" fontAlgn="ctr">
                        <a:buNone/>
                      </a:pPr>
                      <a:r>
                        <a:rPr lang="en-US" sz="700" u="none" strike="noStrike">
                          <a:effectLst/>
                        </a:rPr>
                        <a:t>Rowing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Boating</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Canopy needed</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551349043"/>
                  </a:ext>
                </a:extLst>
              </a:tr>
              <a:tr h="206288">
                <a:tc>
                  <a:txBody>
                    <a:bodyPr/>
                    <a:lstStyle/>
                    <a:p>
                      <a:pPr algn="l" fontAlgn="ctr">
                        <a:buNone/>
                      </a:pPr>
                      <a:r>
                        <a:rPr lang="en-US" sz="700" u="none" strike="noStrike">
                          <a:effectLst/>
                        </a:rPr>
                        <a:t>Sailing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Boating</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Canopy needed</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833514071"/>
                  </a:ext>
                </a:extLst>
              </a:tr>
              <a:tr h="352869">
                <a:tc>
                  <a:txBody>
                    <a:bodyPr/>
                    <a:lstStyle/>
                    <a:p>
                      <a:pPr algn="l" fontAlgn="ctr">
                        <a:buNone/>
                      </a:pPr>
                      <a:r>
                        <a:rPr lang="en-US" sz="700" u="none" strike="noStrike">
                          <a:effectLst/>
                        </a:rPr>
                        <a:t>Sat Flag dinner gathering, camp fire program</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Council Ring</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3533919031"/>
                  </a:ext>
                </a:extLst>
              </a:tr>
              <a:tr h="206288">
                <a:tc>
                  <a:txBody>
                    <a:bodyPr/>
                    <a:lstStyle/>
                    <a:p>
                      <a:pPr algn="l" fontAlgn="ctr">
                        <a:buNone/>
                      </a:pPr>
                      <a:r>
                        <a:rPr lang="en-US" sz="700" u="none" strike="noStrike">
                          <a:effectLst/>
                        </a:rPr>
                        <a:t>Search and Rescue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Handicraft</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3012369017"/>
                  </a:ext>
                </a:extLst>
              </a:tr>
              <a:tr h="206288">
                <a:tc>
                  <a:txBody>
                    <a:bodyPr/>
                    <a:lstStyle/>
                    <a:p>
                      <a:pPr algn="l" fontAlgn="ctr">
                        <a:buNone/>
                      </a:pPr>
                      <a:r>
                        <a:rPr lang="en-US" sz="700" u="none" strike="noStrike">
                          <a:effectLst/>
                        </a:rPr>
                        <a:t>Snorkeling</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Swim Lake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Canopy needed</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115996212"/>
                  </a:ext>
                </a:extLst>
              </a:tr>
              <a:tr h="206288">
                <a:tc>
                  <a:txBody>
                    <a:bodyPr/>
                    <a:lstStyle/>
                    <a:p>
                      <a:pPr algn="l" fontAlgn="ctr">
                        <a:buNone/>
                      </a:pPr>
                      <a:r>
                        <a:rPr lang="en-US" sz="700" u="none" strike="noStrike">
                          <a:effectLst/>
                        </a:rPr>
                        <a:t>staff adult female bunkhouse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Lakeside A</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034284017"/>
                  </a:ext>
                </a:extLst>
              </a:tr>
              <a:tr h="206288">
                <a:tc>
                  <a:txBody>
                    <a:bodyPr/>
                    <a:lstStyle/>
                    <a:p>
                      <a:pPr algn="l" fontAlgn="ctr">
                        <a:buNone/>
                      </a:pPr>
                      <a:r>
                        <a:rPr lang="en-US" sz="700" u="none" strike="noStrike">
                          <a:effectLst/>
                        </a:rPr>
                        <a:t>staff adult male bunkhouse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Jenkins A</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2637245686"/>
                  </a:ext>
                </a:extLst>
              </a:tr>
              <a:tr h="206288">
                <a:tc>
                  <a:txBody>
                    <a:bodyPr/>
                    <a:lstStyle/>
                    <a:p>
                      <a:pPr algn="l" fontAlgn="ctr">
                        <a:buNone/>
                      </a:pPr>
                      <a:r>
                        <a:rPr lang="en-US" sz="700" u="none" strike="noStrike">
                          <a:effectLst/>
                        </a:rPr>
                        <a:t>staff youth female bunkhouse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Lakeside 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3472155507"/>
                  </a:ext>
                </a:extLst>
              </a:tr>
              <a:tr h="206288">
                <a:tc>
                  <a:txBody>
                    <a:bodyPr/>
                    <a:lstStyle/>
                    <a:p>
                      <a:pPr algn="l" fontAlgn="ctr">
                        <a:buNone/>
                      </a:pPr>
                      <a:r>
                        <a:rPr lang="en-US" sz="700" u="none" strike="noStrike">
                          <a:effectLst/>
                        </a:rPr>
                        <a:t>staff youth male bunkhouse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Jenkins 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2047855293"/>
                  </a:ext>
                </a:extLst>
              </a:tr>
              <a:tr h="206288">
                <a:tc>
                  <a:txBody>
                    <a:bodyPr/>
                    <a:lstStyle/>
                    <a:p>
                      <a:pPr algn="l" fontAlgn="ctr">
                        <a:buNone/>
                      </a:pPr>
                      <a:r>
                        <a:rPr lang="en-US" sz="700" u="none" strike="noStrike">
                          <a:effectLst/>
                        </a:rPr>
                        <a:t>Standup Paddleboarding</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Swim</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2123725579"/>
                  </a:ext>
                </a:extLst>
              </a:tr>
              <a:tr h="206288">
                <a:tc>
                  <a:txBody>
                    <a:bodyPr/>
                    <a:lstStyle/>
                    <a:p>
                      <a:pPr algn="l" fontAlgn="ctr">
                        <a:buNone/>
                      </a:pPr>
                      <a:r>
                        <a:rPr lang="en-US" sz="700" u="none" strike="noStrike">
                          <a:effectLst/>
                        </a:rPr>
                        <a:t>Swim Beach</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Free time activities</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787161508"/>
                  </a:ext>
                </a:extLst>
              </a:tr>
              <a:tr h="206288">
                <a:tc>
                  <a:txBody>
                    <a:bodyPr/>
                    <a:lstStyle/>
                    <a:p>
                      <a:pPr algn="l" fontAlgn="ctr">
                        <a:buNone/>
                      </a:pPr>
                      <a:r>
                        <a:rPr lang="en-US" sz="700" u="none" strike="noStrike">
                          <a:effectLst/>
                        </a:rPr>
                        <a:t>Swimming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Swim Lake</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1673564482"/>
                  </a:ext>
                </a:extLst>
              </a:tr>
              <a:tr h="220040">
                <a:tc>
                  <a:txBody>
                    <a:bodyPr/>
                    <a:lstStyle/>
                    <a:p>
                      <a:pPr algn="l" fontAlgn="ctr">
                        <a:buNone/>
                      </a:pPr>
                      <a:r>
                        <a:rPr lang="en-US" sz="700" u="none" strike="noStrike">
                          <a:effectLst/>
                        </a:rPr>
                        <a:t>Watersports MB</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ctr">
                        <a:buNone/>
                      </a:pPr>
                      <a:r>
                        <a:rPr lang="en-US" sz="700" u="none" strike="noStrike">
                          <a:effectLst/>
                        </a:rPr>
                        <a:t>Ski Shelter</a:t>
                      </a:r>
                      <a:endParaRPr lang="en-US" sz="700" b="0" i="0" u="none" strike="noStrike">
                        <a:solidFill>
                          <a:srgbClr val="1F497D"/>
                        </a:solidFill>
                        <a:effectLst/>
                        <a:latin typeface="Calibri" panose="020F0502020204030204" pitchFamily="34" charset="0"/>
                      </a:endParaRPr>
                    </a:p>
                  </a:txBody>
                  <a:tcPr marL="6424" marR="6424" marT="6424" marB="0" anchor="ctr"/>
                </a:tc>
                <a:tc>
                  <a:txBody>
                    <a:bodyPr/>
                    <a:lstStyle/>
                    <a:p>
                      <a:pPr algn="l" fontAlgn="b">
                        <a:buNone/>
                      </a:pPr>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6424" marR="6424" marT="6424" marB="0" anchor="b"/>
                </a:tc>
                <a:extLst>
                  <a:ext uri="{0D108BD9-81ED-4DB2-BD59-A6C34878D82A}">
                    <a16:rowId xmlns:a16="http://schemas.microsoft.com/office/drawing/2014/main" val="2112891999"/>
                  </a:ext>
                </a:extLst>
              </a:tr>
            </a:tbl>
          </a:graphicData>
        </a:graphic>
      </p:graphicFrame>
    </p:spTree>
    <p:extLst>
      <p:ext uri="{BB962C8B-B14F-4D97-AF65-F5344CB8AC3E}">
        <p14:creationId xmlns:p14="http://schemas.microsoft.com/office/powerpoint/2010/main" val="189493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963BA-8579-8B86-8B91-F432119FEE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828525-11BE-F5D0-C4F8-411663E73440}"/>
              </a:ext>
            </a:extLst>
          </p:cNvPr>
          <p:cNvSpPr>
            <a:spLocks noGrp="1"/>
          </p:cNvSpPr>
          <p:nvPr>
            <p:ph type="ctrTitle"/>
          </p:nvPr>
        </p:nvSpPr>
        <p:spPr>
          <a:xfrm>
            <a:off x="7470746" y="701747"/>
            <a:ext cx="4485352" cy="1722475"/>
          </a:xfrm>
        </p:spPr>
        <p:txBody>
          <a:bodyPr/>
          <a:lstStyle/>
          <a:p>
            <a:r>
              <a:rPr lang="en-US" dirty="0"/>
              <a:t>Overall Head count</a:t>
            </a:r>
          </a:p>
        </p:txBody>
      </p:sp>
      <p:sp>
        <p:nvSpPr>
          <p:cNvPr id="3" name="Subtitle 2">
            <a:extLst>
              <a:ext uri="{FF2B5EF4-FFF2-40B4-BE49-F238E27FC236}">
                <a16:creationId xmlns:a16="http://schemas.microsoft.com/office/drawing/2014/main" id="{3888CA25-F26E-7BFC-0CA6-580A435F3384}"/>
              </a:ext>
            </a:extLst>
          </p:cNvPr>
          <p:cNvSpPr>
            <a:spLocks noGrp="1"/>
          </p:cNvSpPr>
          <p:nvPr>
            <p:ph type="subTitle" idx="1"/>
          </p:nvPr>
        </p:nvSpPr>
        <p:spPr>
          <a:xfrm>
            <a:off x="235902" y="701747"/>
            <a:ext cx="6849110" cy="5911704"/>
          </a:xfrm>
        </p:spPr>
        <p:txBody>
          <a:bodyPr anchor="ctr">
            <a:normAutofit/>
          </a:bodyPr>
          <a:lstStyle/>
          <a:p>
            <a:r>
              <a:rPr lang="en-US" dirty="0"/>
              <a:t>Youth				317</a:t>
            </a:r>
          </a:p>
          <a:p>
            <a:r>
              <a:rPr lang="en-US" dirty="0"/>
              <a:t>Adult Leaders		120</a:t>
            </a:r>
          </a:p>
          <a:p>
            <a:r>
              <a:rPr lang="en-US" dirty="0"/>
              <a:t>Staff				  21</a:t>
            </a:r>
          </a:p>
          <a:p>
            <a:r>
              <a:rPr lang="en-US" dirty="0"/>
              <a:t>Total in camp		459+</a:t>
            </a:r>
          </a:p>
          <a:p>
            <a:endParaRPr lang="en-US" dirty="0"/>
          </a:p>
          <a:p>
            <a:r>
              <a:rPr lang="en-US" dirty="0"/>
              <a:t>We will be eating breakfast and dinner in shifts due to capacity limitations of Wood Hall.  The shifts will be announced at Flag.</a:t>
            </a:r>
          </a:p>
          <a:p>
            <a:r>
              <a:rPr lang="en-US" dirty="0"/>
              <a:t>Lunch will be a grab and go in Wood Hall.</a:t>
            </a:r>
          </a:p>
        </p:txBody>
      </p:sp>
      <p:pic>
        <p:nvPicPr>
          <p:cNvPr id="6" name="Picture 5" descr="A green turtle with a patch on it&#10;&#10;AI-generated content may be incorrect.">
            <a:extLst>
              <a:ext uri="{FF2B5EF4-FFF2-40B4-BE49-F238E27FC236}">
                <a16:creationId xmlns:a16="http://schemas.microsoft.com/office/drawing/2014/main" id="{886A3F3C-275E-961F-C722-1964954A65EE}"/>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3295215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8B9DDF-9494-4BFF-69F7-4257BF315E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044B37-133B-B213-6782-B5B701973185}"/>
              </a:ext>
            </a:extLst>
          </p:cNvPr>
          <p:cNvSpPr>
            <a:spLocks noGrp="1"/>
          </p:cNvSpPr>
          <p:nvPr>
            <p:ph type="ctrTitle"/>
          </p:nvPr>
        </p:nvSpPr>
        <p:spPr>
          <a:xfrm>
            <a:off x="7470746" y="701747"/>
            <a:ext cx="4485352" cy="1722475"/>
          </a:xfrm>
        </p:spPr>
        <p:txBody>
          <a:bodyPr>
            <a:normAutofit fontScale="90000"/>
          </a:bodyPr>
          <a:lstStyle/>
          <a:p>
            <a:r>
              <a:rPr lang="en-US" dirty="0"/>
              <a:t>General Camp Schedule</a:t>
            </a:r>
          </a:p>
        </p:txBody>
      </p:sp>
      <p:sp>
        <p:nvSpPr>
          <p:cNvPr id="3" name="Subtitle 2">
            <a:extLst>
              <a:ext uri="{FF2B5EF4-FFF2-40B4-BE49-F238E27FC236}">
                <a16:creationId xmlns:a16="http://schemas.microsoft.com/office/drawing/2014/main" id="{A22FC152-6ECA-9973-A7A0-E8A7340FECDE}"/>
              </a:ext>
            </a:extLst>
          </p:cNvPr>
          <p:cNvSpPr>
            <a:spLocks noGrp="1"/>
          </p:cNvSpPr>
          <p:nvPr>
            <p:ph type="subTitle" idx="1"/>
          </p:nvPr>
        </p:nvSpPr>
        <p:spPr>
          <a:xfrm>
            <a:off x="235902" y="701747"/>
            <a:ext cx="6849110" cy="5911704"/>
          </a:xfrm>
        </p:spPr>
        <p:txBody>
          <a:bodyPr anchor="ctr">
            <a:normAutofit fontScale="77500" lnSpcReduction="20000"/>
          </a:bodyPr>
          <a:lstStyle/>
          <a:p>
            <a:r>
              <a:rPr lang="en-US" dirty="0"/>
              <a:t>Friday:</a:t>
            </a:r>
          </a:p>
          <a:p>
            <a:pPr marL="342900" indent="-342900">
              <a:buFont typeface="Arial" panose="020B0604020202020204" pitchFamily="34" charset="0"/>
              <a:buChar char="•"/>
            </a:pPr>
            <a:r>
              <a:rPr lang="en-US" dirty="0" err="1"/>
              <a:t>Checkin</a:t>
            </a:r>
            <a:endParaRPr lang="en-US" dirty="0"/>
          </a:p>
          <a:p>
            <a:pPr marL="342900" indent="-342900">
              <a:buFont typeface="Arial" panose="020B0604020202020204" pitchFamily="34" charset="0"/>
              <a:buChar char="•"/>
            </a:pPr>
            <a:r>
              <a:rPr lang="en-US" dirty="0" err="1"/>
              <a:t>Crackerbarrel</a:t>
            </a:r>
            <a:endParaRPr lang="en-US" dirty="0"/>
          </a:p>
          <a:p>
            <a:pPr marL="342900" indent="-342900">
              <a:buFont typeface="Arial" panose="020B0604020202020204" pitchFamily="34" charset="0"/>
              <a:buChar char="•"/>
            </a:pPr>
            <a:r>
              <a:rPr lang="en-US" dirty="0"/>
              <a:t>SSD/SA refresher</a:t>
            </a:r>
          </a:p>
          <a:p>
            <a:r>
              <a:rPr lang="en-US" dirty="0"/>
              <a:t>Sat:</a:t>
            </a:r>
          </a:p>
          <a:p>
            <a:pPr marL="342900" indent="-342900">
              <a:buFont typeface="Arial" panose="020B0604020202020204" pitchFamily="34" charset="0"/>
              <a:buChar char="•"/>
            </a:pPr>
            <a:r>
              <a:rPr lang="en-US" dirty="0"/>
              <a:t>7:00a Flag</a:t>
            </a:r>
          </a:p>
          <a:p>
            <a:pPr marL="342900" indent="-342900">
              <a:buFont typeface="Arial" panose="020B0604020202020204" pitchFamily="34" charset="0"/>
              <a:buChar char="•"/>
            </a:pPr>
            <a:r>
              <a:rPr lang="en-US" dirty="0"/>
              <a:t>7:15a Breakfast</a:t>
            </a:r>
          </a:p>
          <a:p>
            <a:pPr marL="342900" indent="-342900">
              <a:buFont typeface="Arial" panose="020B0604020202020204" pitchFamily="34" charset="0"/>
              <a:buChar char="•"/>
            </a:pPr>
            <a:r>
              <a:rPr lang="en-US" dirty="0"/>
              <a:t>9:00a Classes</a:t>
            </a:r>
          </a:p>
          <a:p>
            <a:pPr marL="342900" indent="-342900">
              <a:buFont typeface="Arial" panose="020B0604020202020204" pitchFamily="34" charset="0"/>
              <a:buChar char="•"/>
            </a:pPr>
            <a:r>
              <a:rPr lang="en-US" dirty="0"/>
              <a:t>12:00p	Lunch</a:t>
            </a:r>
          </a:p>
          <a:p>
            <a:pPr marL="342900" indent="-342900">
              <a:buFont typeface="Arial" panose="020B0604020202020204" pitchFamily="34" charset="0"/>
              <a:buChar char="•"/>
            </a:pPr>
            <a:r>
              <a:rPr lang="en-US" dirty="0"/>
              <a:t>1:00p Classes</a:t>
            </a:r>
          </a:p>
          <a:p>
            <a:pPr marL="342900" indent="-342900">
              <a:buFont typeface="Arial" panose="020B0604020202020204" pitchFamily="34" charset="0"/>
              <a:buChar char="•"/>
            </a:pPr>
            <a:r>
              <a:rPr lang="en-US" dirty="0"/>
              <a:t>5:00 Classes end/Trading post opens</a:t>
            </a:r>
          </a:p>
          <a:p>
            <a:pPr marL="342900" indent="-342900">
              <a:buFont typeface="Arial" panose="020B0604020202020204" pitchFamily="34" charset="0"/>
              <a:buChar char="•"/>
            </a:pPr>
            <a:r>
              <a:rPr lang="en-US" dirty="0"/>
              <a:t>6:00p Flag</a:t>
            </a:r>
          </a:p>
          <a:p>
            <a:pPr marL="342900" indent="-342900">
              <a:buFont typeface="Arial" panose="020B0604020202020204" pitchFamily="34" charset="0"/>
              <a:buChar char="•"/>
            </a:pPr>
            <a:r>
              <a:rPr lang="en-US" dirty="0"/>
              <a:t>6:15p Dinner</a:t>
            </a:r>
          </a:p>
          <a:p>
            <a:pPr marL="342900" indent="-342900">
              <a:buFont typeface="Arial" panose="020B0604020202020204" pitchFamily="34" charset="0"/>
              <a:buChar char="•"/>
            </a:pPr>
            <a:r>
              <a:rPr lang="en-US" dirty="0"/>
              <a:t>8:30p Camp Fire</a:t>
            </a:r>
          </a:p>
          <a:p>
            <a:r>
              <a:rPr lang="en-US" dirty="0"/>
              <a:t>Sun:</a:t>
            </a:r>
          </a:p>
          <a:p>
            <a:pPr marL="342900" indent="-342900">
              <a:buFont typeface="Arial" panose="020B0604020202020204" pitchFamily="34" charset="0"/>
              <a:buChar char="•"/>
            </a:pPr>
            <a:r>
              <a:rPr lang="en-US" dirty="0"/>
              <a:t>7:00a Continental Breakfast</a:t>
            </a:r>
          </a:p>
          <a:p>
            <a:pPr marL="342900" indent="-342900">
              <a:buFont typeface="Arial" panose="020B0604020202020204" pitchFamily="34" charset="0"/>
              <a:buChar char="•"/>
            </a:pPr>
            <a:r>
              <a:rPr lang="en-US" dirty="0"/>
              <a:t>8:30a Scouts own</a:t>
            </a:r>
          </a:p>
          <a:p>
            <a:pPr marL="342900" indent="-342900">
              <a:buFont typeface="Arial" panose="020B0604020202020204" pitchFamily="34" charset="0"/>
              <a:buChar char="•"/>
            </a:pPr>
            <a:r>
              <a:rPr lang="en-US" dirty="0"/>
              <a:t>9:00a Check-out begins</a:t>
            </a:r>
          </a:p>
        </p:txBody>
      </p:sp>
      <p:pic>
        <p:nvPicPr>
          <p:cNvPr id="6" name="Picture 5" descr="A green turtle with a patch on it&#10;&#10;AI-generated content may be incorrect.">
            <a:extLst>
              <a:ext uri="{FF2B5EF4-FFF2-40B4-BE49-F238E27FC236}">
                <a16:creationId xmlns:a16="http://schemas.microsoft.com/office/drawing/2014/main" id="{3F678C80-DEC8-17A6-D016-A119C3149EC3}"/>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323593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0DDA10-104F-A890-A972-4FE8E24AF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41EC7E-F139-858E-5908-1B55DA9C460B}"/>
              </a:ext>
            </a:extLst>
          </p:cNvPr>
          <p:cNvSpPr>
            <a:spLocks noGrp="1"/>
          </p:cNvSpPr>
          <p:nvPr>
            <p:ph type="ctrTitle"/>
          </p:nvPr>
        </p:nvSpPr>
        <p:spPr>
          <a:xfrm>
            <a:off x="7470746" y="701747"/>
            <a:ext cx="4485352" cy="1722475"/>
          </a:xfrm>
        </p:spPr>
        <p:txBody>
          <a:bodyPr>
            <a:normAutofit/>
          </a:bodyPr>
          <a:lstStyle/>
          <a:p>
            <a:r>
              <a:rPr lang="en-US" dirty="0"/>
              <a:t>General</a:t>
            </a:r>
          </a:p>
        </p:txBody>
      </p:sp>
      <p:sp>
        <p:nvSpPr>
          <p:cNvPr id="3" name="Subtitle 2">
            <a:extLst>
              <a:ext uri="{FF2B5EF4-FFF2-40B4-BE49-F238E27FC236}">
                <a16:creationId xmlns:a16="http://schemas.microsoft.com/office/drawing/2014/main" id="{CBBF9F2B-9779-BCA2-ED67-D796F8D97A54}"/>
              </a:ext>
            </a:extLst>
          </p:cNvPr>
          <p:cNvSpPr>
            <a:spLocks noGrp="1"/>
          </p:cNvSpPr>
          <p:nvPr>
            <p:ph type="subTitle" idx="1"/>
          </p:nvPr>
        </p:nvSpPr>
        <p:spPr>
          <a:xfrm>
            <a:off x="235902" y="701747"/>
            <a:ext cx="6849110" cy="5911704"/>
          </a:xfrm>
        </p:spPr>
        <p:txBody>
          <a:bodyPr anchor="ctr">
            <a:normAutofit/>
          </a:bodyPr>
          <a:lstStyle/>
          <a:p>
            <a:r>
              <a:rPr lang="en-US" dirty="0"/>
              <a:t>Registration is CLOSED.  </a:t>
            </a:r>
          </a:p>
          <a:p>
            <a:pPr marL="342900" indent="-342900">
              <a:buFont typeface="Arial" panose="020B0604020202020204" pitchFamily="34" charset="0"/>
              <a:buChar char="•"/>
            </a:pPr>
            <a:r>
              <a:rPr lang="en-US" dirty="0"/>
              <a:t>All water-based courses are at capacity.  Only land-based courses have openings.</a:t>
            </a:r>
          </a:p>
          <a:p>
            <a:pPr marL="342900" indent="-342900">
              <a:buFont typeface="Arial" panose="020B0604020202020204" pitchFamily="34" charset="0"/>
              <a:buChar char="•"/>
            </a:pPr>
            <a:r>
              <a:rPr lang="en-US" dirty="0"/>
              <a:t>Be sure to review course pre-requisites and complete them before camp.  Have the youth bring evidence of completion (blue cards, notes from SM will suffice).</a:t>
            </a:r>
          </a:p>
          <a:p>
            <a:pPr marL="342900" indent="-342900">
              <a:buFont typeface="Arial" panose="020B0604020202020204" pitchFamily="34" charset="0"/>
              <a:buChar char="•"/>
            </a:pPr>
            <a:r>
              <a:rPr lang="en-US" dirty="0"/>
              <a:t>Campsite assignments will be made this coming week.  Please note, most sites will have upwards of 50 people each.  Please bring tents, </a:t>
            </a:r>
            <a:r>
              <a:rPr lang="en-US" dirty="0" err="1"/>
              <a:t>etc</a:t>
            </a:r>
            <a:r>
              <a:rPr lang="en-US" dirty="0"/>
              <a:t>, as camp wall tents will not be installed.</a:t>
            </a:r>
          </a:p>
          <a:p>
            <a:pPr marL="342900" indent="-342900">
              <a:buFont typeface="Arial" panose="020B0604020202020204" pitchFamily="34" charset="0"/>
              <a:buChar char="•"/>
            </a:pPr>
            <a:r>
              <a:rPr lang="en-US" dirty="0"/>
              <a:t>Preferences for some sites will be based on registration notes.   Units will be separated by sex.  Boy/Girl combined units will be sited as close as possible to share leadership.</a:t>
            </a:r>
          </a:p>
        </p:txBody>
      </p:sp>
      <p:pic>
        <p:nvPicPr>
          <p:cNvPr id="6" name="Picture 5" descr="A green turtle with a patch on it&#10;&#10;AI-generated content may be incorrect.">
            <a:extLst>
              <a:ext uri="{FF2B5EF4-FFF2-40B4-BE49-F238E27FC236}">
                <a16:creationId xmlns:a16="http://schemas.microsoft.com/office/drawing/2014/main" id="{C00EF1DF-44CC-4234-FD03-DC7D7C6658BA}"/>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91751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E050D-8286-D8D5-78B2-231124FF96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095AC-61C6-3940-2C68-50F88EE3932F}"/>
              </a:ext>
            </a:extLst>
          </p:cNvPr>
          <p:cNvSpPr>
            <a:spLocks noGrp="1"/>
          </p:cNvSpPr>
          <p:nvPr>
            <p:ph type="ctrTitle"/>
          </p:nvPr>
        </p:nvSpPr>
        <p:spPr>
          <a:xfrm>
            <a:off x="7470746" y="701747"/>
            <a:ext cx="4485352" cy="1722475"/>
          </a:xfrm>
        </p:spPr>
        <p:txBody>
          <a:bodyPr>
            <a:normAutofit/>
          </a:bodyPr>
          <a:lstStyle/>
          <a:p>
            <a:r>
              <a:rPr lang="en-US" dirty="0"/>
              <a:t>Camp Policies</a:t>
            </a:r>
          </a:p>
        </p:txBody>
      </p:sp>
      <p:sp>
        <p:nvSpPr>
          <p:cNvPr id="3" name="Subtitle 2">
            <a:extLst>
              <a:ext uri="{FF2B5EF4-FFF2-40B4-BE49-F238E27FC236}">
                <a16:creationId xmlns:a16="http://schemas.microsoft.com/office/drawing/2014/main" id="{27670CCD-DB35-4A1E-26EC-518E0C0E439F}"/>
              </a:ext>
            </a:extLst>
          </p:cNvPr>
          <p:cNvSpPr>
            <a:spLocks noGrp="1"/>
          </p:cNvSpPr>
          <p:nvPr>
            <p:ph type="subTitle" idx="1"/>
          </p:nvPr>
        </p:nvSpPr>
        <p:spPr>
          <a:xfrm>
            <a:off x="235902" y="701747"/>
            <a:ext cx="6849110" cy="5911704"/>
          </a:xfrm>
        </p:spPr>
        <p:txBody>
          <a:bodyPr anchor="ctr">
            <a:normAutofit fontScale="92500"/>
          </a:bodyPr>
          <a:lstStyle/>
          <a:p>
            <a:pPr marL="342900" indent="-342900">
              <a:buFont typeface="Arial" panose="020B0604020202020204" pitchFamily="34" charset="0"/>
              <a:buChar char="•"/>
            </a:pPr>
            <a:r>
              <a:rPr lang="en-US" dirty="0"/>
              <a:t>No vehicles in camp except troop trailers after lights out on Friday and before Check-out on Sunday.  </a:t>
            </a:r>
          </a:p>
          <a:p>
            <a:pPr marL="342900" indent="-342900">
              <a:buFont typeface="Arial" panose="020B0604020202020204" pitchFamily="34" charset="0"/>
              <a:buChar char="•"/>
            </a:pPr>
            <a:r>
              <a:rPr lang="en-US" dirty="0"/>
              <a:t>Lights out is at 11:00p.  After then, all campers need to stay in their camp sites</a:t>
            </a:r>
          </a:p>
          <a:p>
            <a:pPr marL="342900" indent="-342900">
              <a:buFont typeface="Arial" panose="020B0604020202020204" pitchFamily="34" charset="0"/>
              <a:buChar char="•"/>
            </a:pPr>
            <a:r>
              <a:rPr lang="en-US" dirty="0"/>
              <a:t>No fires in camp</a:t>
            </a:r>
          </a:p>
          <a:p>
            <a:pPr marL="342900" indent="-342900">
              <a:buFont typeface="Arial" panose="020B0604020202020204" pitchFamily="34" charset="0"/>
              <a:buChar char="•"/>
            </a:pPr>
            <a:r>
              <a:rPr lang="en-US" dirty="0"/>
              <a:t>No Blue cards will be issued unless provided.  All completions will be in 247Scouting (</a:t>
            </a:r>
            <a:r>
              <a:rPr lang="en-US" dirty="0" err="1"/>
              <a:t>BlackPug</a:t>
            </a:r>
            <a:r>
              <a:rPr lang="en-US" dirty="0"/>
              <a:t>)</a:t>
            </a:r>
          </a:p>
          <a:p>
            <a:pPr marL="342900" indent="-342900">
              <a:buFont typeface="Arial" panose="020B0604020202020204" pitchFamily="34" charset="0"/>
              <a:buChar char="•"/>
            </a:pPr>
            <a:r>
              <a:rPr lang="en-US" dirty="0"/>
              <a:t>Camp EAP is posted in all buildings.  Be sure to notify the camp director in Saunders if EAP is activated.  Call 911 first in emergencies.</a:t>
            </a:r>
          </a:p>
          <a:p>
            <a:pPr marL="342900" indent="-342900">
              <a:buFont typeface="Arial" panose="020B0604020202020204" pitchFamily="34" charset="0"/>
              <a:buChar char="•"/>
            </a:pPr>
            <a:r>
              <a:rPr lang="en-US" dirty="0"/>
              <a:t>AEDs are in Jenkins, Wood Hall, and Medical building</a:t>
            </a:r>
          </a:p>
          <a:p>
            <a:pPr marL="342900" indent="-342900">
              <a:buFont typeface="Arial" panose="020B0604020202020204" pitchFamily="34" charset="0"/>
              <a:buChar char="•"/>
            </a:pPr>
            <a:r>
              <a:rPr lang="en-US" dirty="0"/>
              <a:t>Observe weather hazards and move to designated buildings per EAP.</a:t>
            </a:r>
          </a:p>
          <a:p>
            <a:pPr marL="342900" indent="-342900">
              <a:buFont typeface="Arial" panose="020B0604020202020204" pitchFamily="34" charset="0"/>
              <a:buChar char="•"/>
            </a:pPr>
            <a:r>
              <a:rPr lang="en-US" dirty="0"/>
              <a:t>The camp has internet, but it will not be accessible  except for camp administration.  Cell service is good in camp.</a:t>
            </a:r>
          </a:p>
          <a:p>
            <a:endParaRPr lang="en-US" dirty="0"/>
          </a:p>
        </p:txBody>
      </p:sp>
      <p:pic>
        <p:nvPicPr>
          <p:cNvPr id="6" name="Picture 5" descr="A green turtle with a patch on it&#10;&#10;AI-generated content may be incorrect.">
            <a:extLst>
              <a:ext uri="{FF2B5EF4-FFF2-40B4-BE49-F238E27FC236}">
                <a16:creationId xmlns:a16="http://schemas.microsoft.com/office/drawing/2014/main" id="{304ED617-B927-9AB3-4774-77F10B3B9E5A}"/>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1516409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94D21-AAA8-F494-8E59-4DF7BBAD8D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213280-A22B-87A9-6340-5864CA938E0D}"/>
              </a:ext>
            </a:extLst>
          </p:cNvPr>
          <p:cNvSpPr>
            <a:spLocks noGrp="1"/>
          </p:cNvSpPr>
          <p:nvPr>
            <p:ph type="ctrTitle"/>
          </p:nvPr>
        </p:nvSpPr>
        <p:spPr>
          <a:xfrm>
            <a:off x="7711949" y="723010"/>
            <a:ext cx="4728143" cy="1722475"/>
          </a:xfrm>
        </p:spPr>
        <p:txBody>
          <a:bodyPr>
            <a:normAutofit/>
          </a:bodyPr>
          <a:lstStyle/>
          <a:p>
            <a:r>
              <a:rPr lang="en-US" dirty="0"/>
              <a:t>Check-in</a:t>
            </a:r>
          </a:p>
        </p:txBody>
      </p:sp>
      <p:sp>
        <p:nvSpPr>
          <p:cNvPr id="3" name="Subtitle 2">
            <a:extLst>
              <a:ext uri="{FF2B5EF4-FFF2-40B4-BE49-F238E27FC236}">
                <a16:creationId xmlns:a16="http://schemas.microsoft.com/office/drawing/2014/main" id="{088E22D2-5FA0-2BC3-CFF1-F8B69690A654}"/>
              </a:ext>
            </a:extLst>
          </p:cNvPr>
          <p:cNvSpPr>
            <a:spLocks noGrp="1"/>
          </p:cNvSpPr>
          <p:nvPr>
            <p:ph type="subTitle" idx="1"/>
          </p:nvPr>
        </p:nvSpPr>
        <p:spPr>
          <a:xfrm>
            <a:off x="235902" y="701747"/>
            <a:ext cx="6849110" cy="5911704"/>
          </a:xfrm>
        </p:spPr>
        <p:txBody>
          <a:bodyPr anchor="ctr">
            <a:normAutofit fontScale="92500" lnSpcReduction="10000"/>
          </a:bodyPr>
          <a:lstStyle/>
          <a:p>
            <a:r>
              <a:rPr lang="en-US" dirty="0"/>
              <a:t>In Saunders as you enter camp</a:t>
            </a:r>
          </a:p>
          <a:p>
            <a:r>
              <a:rPr lang="en-US" dirty="0"/>
              <a:t>Bring with you:</a:t>
            </a:r>
          </a:p>
          <a:p>
            <a:pPr marL="342900" indent="-342900">
              <a:buFont typeface="Arial" panose="020B0604020202020204" pitchFamily="34" charset="0"/>
              <a:buChar char="•"/>
            </a:pPr>
            <a:r>
              <a:rPr lang="en-US" dirty="0"/>
              <a:t>Medical part A and B required for all participants</a:t>
            </a:r>
          </a:p>
          <a:p>
            <a:pPr marL="342900" indent="-342900">
              <a:buFont typeface="Arial" panose="020B0604020202020204" pitchFamily="34" charset="0"/>
              <a:buChar char="•"/>
            </a:pPr>
            <a:r>
              <a:rPr lang="en-US" dirty="0"/>
              <a:t>Pre-camp swim-check forms desired</a:t>
            </a:r>
          </a:p>
          <a:p>
            <a:pPr marL="342900" indent="-342900">
              <a:buFont typeface="Arial" panose="020B0604020202020204" pitchFamily="34" charset="0"/>
              <a:buChar char="•"/>
            </a:pPr>
            <a:r>
              <a:rPr lang="en-US" dirty="0"/>
              <a:t>Wrist bands will be provided for all .  </a:t>
            </a:r>
          </a:p>
          <a:p>
            <a:pPr marL="342900" indent="-342900">
              <a:buFont typeface="Arial" panose="020B0604020202020204" pitchFamily="34" charset="0"/>
              <a:buChar char="•"/>
            </a:pPr>
            <a:r>
              <a:rPr lang="en-US" dirty="0"/>
              <a:t>Blue, swimmer.  Red, Beginner, white, non-swimmer.  Adult/Staff band not selected yet.</a:t>
            </a:r>
          </a:p>
          <a:p>
            <a:pPr marL="342900" indent="-342900">
              <a:buFont typeface="Arial" panose="020B0604020202020204" pitchFamily="34" charset="0"/>
              <a:buChar char="•"/>
            </a:pPr>
            <a:r>
              <a:rPr lang="en-US" dirty="0"/>
              <a:t>Swim tests will be conducted if needed during breakfast window on Saturday.  Adjustments to course schedules maybe needed based on swim test results.</a:t>
            </a:r>
          </a:p>
          <a:p>
            <a:pPr marL="342900" indent="-342900">
              <a:buFont typeface="Arial" panose="020B0604020202020204" pitchFamily="34" charset="0"/>
              <a:buChar char="•"/>
            </a:pPr>
            <a:r>
              <a:rPr lang="en-US" dirty="0"/>
              <a:t>Wrist bands will either be solid color, or with stars. These MUST BE WORN AT ALL TIMES.   These also denote the meal time for wearers.  This will be announced at Flag which group goes first.</a:t>
            </a:r>
          </a:p>
          <a:p>
            <a:pPr marL="342900" indent="-342900">
              <a:buFont typeface="Arial" panose="020B0604020202020204" pitchFamily="34" charset="0"/>
              <a:buChar char="•"/>
            </a:pPr>
            <a:r>
              <a:rPr lang="en-US" dirty="0"/>
              <a:t>T-Shirt/Hoodies distributed.  Patches distributed at check-out</a:t>
            </a:r>
          </a:p>
        </p:txBody>
      </p:sp>
      <p:pic>
        <p:nvPicPr>
          <p:cNvPr id="6" name="Picture 5" descr="A green turtle with a patch on it&#10;&#10;AI-generated content may be incorrect.">
            <a:extLst>
              <a:ext uri="{FF2B5EF4-FFF2-40B4-BE49-F238E27FC236}">
                <a16:creationId xmlns:a16="http://schemas.microsoft.com/office/drawing/2014/main" id="{F610EA64-EA6D-56E9-84D2-22FBB7E0E7BB}"/>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480908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9D71D-DD3F-F27F-8FE0-BC2243C1A2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2D4EA6-42EF-009F-88A8-8A60F937D273}"/>
              </a:ext>
            </a:extLst>
          </p:cNvPr>
          <p:cNvSpPr>
            <a:spLocks noGrp="1"/>
          </p:cNvSpPr>
          <p:nvPr>
            <p:ph type="ctrTitle"/>
          </p:nvPr>
        </p:nvSpPr>
        <p:spPr>
          <a:xfrm>
            <a:off x="7711949" y="723010"/>
            <a:ext cx="4728143" cy="1722475"/>
          </a:xfrm>
        </p:spPr>
        <p:txBody>
          <a:bodyPr>
            <a:normAutofit/>
          </a:bodyPr>
          <a:lstStyle/>
          <a:p>
            <a:r>
              <a:rPr lang="en-US" dirty="0"/>
              <a:t>Check-out</a:t>
            </a:r>
          </a:p>
        </p:txBody>
      </p:sp>
      <p:sp>
        <p:nvSpPr>
          <p:cNvPr id="3" name="Subtitle 2">
            <a:extLst>
              <a:ext uri="{FF2B5EF4-FFF2-40B4-BE49-F238E27FC236}">
                <a16:creationId xmlns:a16="http://schemas.microsoft.com/office/drawing/2014/main" id="{ABF349CF-367D-349A-9F90-6D22937E42CD}"/>
              </a:ext>
            </a:extLst>
          </p:cNvPr>
          <p:cNvSpPr>
            <a:spLocks noGrp="1"/>
          </p:cNvSpPr>
          <p:nvPr>
            <p:ph type="subTitle" idx="1"/>
          </p:nvPr>
        </p:nvSpPr>
        <p:spPr>
          <a:xfrm>
            <a:off x="235902" y="701747"/>
            <a:ext cx="6849110" cy="5911704"/>
          </a:xfrm>
        </p:spPr>
        <p:txBody>
          <a:bodyPr anchor="ctr"/>
          <a:lstStyle/>
          <a:p>
            <a:r>
              <a:rPr lang="en-US" dirty="0"/>
              <a:t>In Saunders as you exit camp</a:t>
            </a:r>
          </a:p>
          <a:p>
            <a:pPr marL="342900" indent="-342900">
              <a:buFont typeface="Arial" panose="020B0604020202020204" pitchFamily="34" charset="0"/>
              <a:buChar char="•"/>
            </a:pPr>
            <a:r>
              <a:rPr lang="en-US" dirty="0"/>
              <a:t>Starts at 9:00a</a:t>
            </a:r>
          </a:p>
          <a:p>
            <a:pPr marL="342900" indent="-342900">
              <a:buFont typeface="Arial" panose="020B0604020202020204" pitchFamily="34" charset="0"/>
              <a:buChar char="•"/>
            </a:pPr>
            <a:r>
              <a:rPr lang="en-US" dirty="0"/>
              <a:t>Patches and medical forms are picked up.  Any medical forms left after the event will be destroyed</a:t>
            </a:r>
          </a:p>
          <a:p>
            <a:pPr marL="342900" indent="-342900">
              <a:buFont typeface="Arial" panose="020B0604020202020204" pitchFamily="34" charset="0"/>
              <a:buChar char="•"/>
            </a:pPr>
            <a:r>
              <a:rPr lang="en-US" dirty="0"/>
              <a:t>Ensure you clean your campsite per the list provided in your check-in packet</a:t>
            </a:r>
          </a:p>
          <a:p>
            <a:pPr marL="342900" indent="-342900">
              <a:buFont typeface="Arial" panose="020B0604020202020204" pitchFamily="34" charset="0"/>
              <a:buChar char="•"/>
            </a:pPr>
            <a:r>
              <a:rPr lang="en-US" dirty="0"/>
              <a:t>Only the vehicle attached to a trailer will be allowed in Camp.  Make arrangements in Saunders to pickup gear if needed.</a:t>
            </a:r>
          </a:p>
          <a:p>
            <a:pPr marL="342900" indent="-342900">
              <a:buFont typeface="Arial" panose="020B0604020202020204" pitchFamily="34" charset="0"/>
              <a:buChar char="•"/>
            </a:pPr>
            <a:r>
              <a:rPr lang="en-US" dirty="0"/>
              <a:t>Course completions will be entered into </a:t>
            </a:r>
            <a:r>
              <a:rPr lang="en-US" dirty="0" err="1"/>
              <a:t>BlackPug</a:t>
            </a:r>
            <a:r>
              <a:rPr lang="en-US" dirty="0"/>
              <a:t> as time permits the week after the event.</a:t>
            </a:r>
          </a:p>
          <a:p>
            <a:r>
              <a:rPr lang="en-US" dirty="0"/>
              <a:t>.</a:t>
            </a:r>
          </a:p>
        </p:txBody>
      </p:sp>
      <p:pic>
        <p:nvPicPr>
          <p:cNvPr id="6" name="Picture 5" descr="A green turtle with a patch on it&#10;&#10;AI-generated content may be incorrect.">
            <a:extLst>
              <a:ext uri="{FF2B5EF4-FFF2-40B4-BE49-F238E27FC236}">
                <a16:creationId xmlns:a16="http://schemas.microsoft.com/office/drawing/2014/main" id="{F0F64414-79E8-22C2-9C92-98ED7945AAB5}"/>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321323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CCF062-7EFF-AD7D-9B8F-A5C49C2C3D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E3A5C3-C666-6AF7-4B09-514E58F1F6AF}"/>
              </a:ext>
            </a:extLst>
          </p:cNvPr>
          <p:cNvSpPr>
            <a:spLocks noGrp="1"/>
          </p:cNvSpPr>
          <p:nvPr>
            <p:ph type="ctrTitle"/>
          </p:nvPr>
        </p:nvSpPr>
        <p:spPr>
          <a:xfrm>
            <a:off x="7711949" y="723010"/>
            <a:ext cx="4728143" cy="1722475"/>
          </a:xfrm>
        </p:spPr>
        <p:txBody>
          <a:bodyPr>
            <a:normAutofit fontScale="90000"/>
          </a:bodyPr>
          <a:lstStyle/>
          <a:p>
            <a:r>
              <a:rPr lang="en-US" dirty="0"/>
              <a:t>Leader’s meeting Friday </a:t>
            </a:r>
          </a:p>
        </p:txBody>
      </p:sp>
      <p:sp>
        <p:nvSpPr>
          <p:cNvPr id="3" name="Subtitle 2">
            <a:extLst>
              <a:ext uri="{FF2B5EF4-FFF2-40B4-BE49-F238E27FC236}">
                <a16:creationId xmlns:a16="http://schemas.microsoft.com/office/drawing/2014/main" id="{F7E2FA88-C0E3-5CDD-DF99-05A0B7D03D77}"/>
              </a:ext>
            </a:extLst>
          </p:cNvPr>
          <p:cNvSpPr>
            <a:spLocks noGrp="1"/>
          </p:cNvSpPr>
          <p:nvPr>
            <p:ph type="subTitle" idx="1"/>
          </p:nvPr>
        </p:nvSpPr>
        <p:spPr>
          <a:xfrm>
            <a:off x="235902" y="723010"/>
            <a:ext cx="6849110" cy="5911704"/>
          </a:xfrm>
        </p:spPr>
        <p:txBody>
          <a:bodyPr anchor="ctr"/>
          <a:lstStyle/>
          <a:p>
            <a:r>
              <a:rPr lang="en-US" dirty="0"/>
              <a:t>Leaders Meeting @ 10:00p, Saunders</a:t>
            </a:r>
          </a:p>
          <a:p>
            <a:pPr marL="342900" indent="-342900">
              <a:buFont typeface="Arial" panose="020B0604020202020204" pitchFamily="34" charset="0"/>
              <a:buChar char="•"/>
            </a:pPr>
            <a:r>
              <a:rPr lang="en-US" dirty="0"/>
              <a:t>SPL and </a:t>
            </a:r>
            <a:r>
              <a:rPr lang="en-US" dirty="0" err="1"/>
              <a:t>ScoutMaster</a:t>
            </a:r>
            <a:r>
              <a:rPr lang="en-US" dirty="0"/>
              <a:t> from each unit should attend.</a:t>
            </a:r>
          </a:p>
          <a:p>
            <a:pPr marL="342900" indent="-342900">
              <a:buFont typeface="Arial" panose="020B0604020202020204" pitchFamily="34" charset="0"/>
              <a:buChar char="•"/>
            </a:pPr>
            <a:r>
              <a:rPr lang="en-US" dirty="0"/>
              <a:t>Will be reviewing any last minute changes to schedule.  Camp schedule will be distributed.  </a:t>
            </a:r>
          </a:p>
          <a:p>
            <a:pPr marL="342900" indent="-342900">
              <a:buFont typeface="Arial" panose="020B0604020202020204" pitchFamily="34" charset="0"/>
              <a:buChar char="•"/>
            </a:pPr>
            <a:r>
              <a:rPr lang="en-US" dirty="0"/>
              <a:t>Will ask all leaders to assist at each of the program areas.  Needs will include Look outs, Buddy board monitors, course instruction (assist), and commissioner duties.</a:t>
            </a:r>
          </a:p>
          <a:p>
            <a:pPr marL="342900" indent="-342900">
              <a:buFont typeface="Arial" panose="020B0604020202020204" pitchFamily="34" charset="0"/>
              <a:buChar char="•"/>
            </a:pPr>
            <a:r>
              <a:rPr lang="en-US" dirty="0"/>
              <a:t>Final review of camp policies/changes if needed</a:t>
            </a:r>
          </a:p>
        </p:txBody>
      </p:sp>
      <p:pic>
        <p:nvPicPr>
          <p:cNvPr id="6" name="Picture 5" descr="A green turtle with a patch on it&#10;&#10;AI-generated content may be incorrect.">
            <a:extLst>
              <a:ext uri="{FF2B5EF4-FFF2-40B4-BE49-F238E27FC236}">
                <a16:creationId xmlns:a16="http://schemas.microsoft.com/office/drawing/2014/main" id="{7BEE86C6-594B-473F-BB80-A39B6778405C}"/>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2709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E47E1-A41A-DB18-8730-1FF60B61A2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BB1A12-56E2-D9E2-33B4-E52508DB9E64}"/>
              </a:ext>
            </a:extLst>
          </p:cNvPr>
          <p:cNvSpPr>
            <a:spLocks noGrp="1"/>
          </p:cNvSpPr>
          <p:nvPr>
            <p:ph type="ctrTitle"/>
          </p:nvPr>
        </p:nvSpPr>
        <p:spPr>
          <a:xfrm>
            <a:off x="7470746" y="701747"/>
            <a:ext cx="4485352" cy="1722475"/>
          </a:xfrm>
        </p:spPr>
        <p:txBody>
          <a:bodyPr>
            <a:normAutofit/>
          </a:bodyPr>
          <a:lstStyle/>
          <a:p>
            <a:r>
              <a:rPr lang="en-US" dirty="0"/>
              <a:t>Meals</a:t>
            </a:r>
          </a:p>
        </p:txBody>
      </p:sp>
      <p:sp>
        <p:nvSpPr>
          <p:cNvPr id="3" name="Subtitle 2">
            <a:extLst>
              <a:ext uri="{FF2B5EF4-FFF2-40B4-BE49-F238E27FC236}">
                <a16:creationId xmlns:a16="http://schemas.microsoft.com/office/drawing/2014/main" id="{F4D84880-7F73-9024-C932-36FB75AD0292}"/>
              </a:ext>
            </a:extLst>
          </p:cNvPr>
          <p:cNvSpPr>
            <a:spLocks noGrp="1"/>
          </p:cNvSpPr>
          <p:nvPr>
            <p:ph type="subTitle" idx="1"/>
          </p:nvPr>
        </p:nvSpPr>
        <p:spPr>
          <a:xfrm>
            <a:off x="235902" y="701747"/>
            <a:ext cx="6849110" cy="5911704"/>
          </a:xfrm>
        </p:spPr>
        <p:txBody>
          <a:bodyPr anchor="ctr"/>
          <a:lstStyle/>
          <a:p>
            <a:r>
              <a:rPr lang="en-US" dirty="0"/>
              <a:t>We will be eating breakfast and dinner in shifts due to capacity limitations of Wood Hall.  The shifts will be announced at Flag.</a:t>
            </a:r>
          </a:p>
          <a:p>
            <a:r>
              <a:rPr lang="en-US" dirty="0"/>
              <a:t>Lunch will be a grab and go in Wood Hall</a:t>
            </a:r>
          </a:p>
          <a:p>
            <a:r>
              <a:rPr lang="en-US" dirty="0"/>
              <a:t>Sunday breakfast will be continental, no shift seating.  Boxes will be provided for units if desired.</a:t>
            </a:r>
          </a:p>
          <a:p>
            <a:r>
              <a:rPr lang="en-US" dirty="0"/>
              <a:t>Be sure to note any meal restrictions when checking in If not done when registering. </a:t>
            </a:r>
          </a:p>
          <a:p>
            <a:r>
              <a:rPr lang="en-US" dirty="0"/>
              <a:t>.</a:t>
            </a:r>
          </a:p>
          <a:p>
            <a:endParaRPr lang="en-US" dirty="0"/>
          </a:p>
          <a:p>
            <a:endParaRPr lang="en-US" dirty="0"/>
          </a:p>
        </p:txBody>
      </p:sp>
      <p:pic>
        <p:nvPicPr>
          <p:cNvPr id="6" name="Picture 5" descr="A green turtle with a patch on it&#10;&#10;AI-generated content may be incorrect.">
            <a:extLst>
              <a:ext uri="{FF2B5EF4-FFF2-40B4-BE49-F238E27FC236}">
                <a16:creationId xmlns:a16="http://schemas.microsoft.com/office/drawing/2014/main" id="{59E5F155-8D66-D8E3-71AF-0F68AACA8FF8}"/>
              </a:ext>
            </a:extLst>
          </p:cNvPr>
          <p:cNvPicPr>
            <a:picLocks noChangeAspect="1"/>
          </p:cNvPicPr>
          <p:nvPr/>
        </p:nvPicPr>
        <p:blipFill rotWithShape="1">
          <a:blip r:embed="rId2">
            <a:extLst>
              <a:ext uri="{28A0092B-C50C-407E-A947-70E740481C1C}">
                <a14:useLocalDpi xmlns:a14="http://schemas.microsoft.com/office/drawing/2010/main" val="0"/>
              </a:ext>
            </a:extLst>
          </a:blip>
          <a:srcRect l="11107" t="4742" r="12286" b="44890"/>
          <a:stretch/>
        </p:blipFill>
        <p:spPr bwMode="auto">
          <a:xfrm>
            <a:off x="7711950" y="2779687"/>
            <a:ext cx="4002944" cy="4075691"/>
          </a:xfrm>
          <a:prstGeom prst="rect">
            <a:avLst/>
          </a:prstGeom>
          <a:noFill/>
        </p:spPr>
      </p:pic>
    </p:spTree>
    <p:extLst>
      <p:ext uri="{BB962C8B-B14F-4D97-AF65-F5344CB8AC3E}">
        <p14:creationId xmlns:p14="http://schemas.microsoft.com/office/powerpoint/2010/main" val="359784549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361</TotalTime>
  <Words>973</Words>
  <Application>Microsoft Macintosh PowerPoint</Application>
  <PresentationFormat>Widescreen</PresentationFormat>
  <Paragraphs>164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Slice</vt:lpstr>
      <vt:lpstr>Aquacamp 2025 Leaders Meeting</vt:lpstr>
      <vt:lpstr>Overall Head count</vt:lpstr>
      <vt:lpstr>General Camp Schedule</vt:lpstr>
      <vt:lpstr>General</vt:lpstr>
      <vt:lpstr>Camp Policies</vt:lpstr>
      <vt:lpstr>Check-in</vt:lpstr>
      <vt:lpstr>Check-out</vt:lpstr>
      <vt:lpstr>Leader’s meeting Friday </vt:lpstr>
      <vt:lpstr>Meals</vt:lpstr>
      <vt:lpstr>Instructor Notes</vt:lpstr>
      <vt:lpstr>Course Locations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You Ready?</dc:title>
  <dc:creator>BODE III, BILL</dc:creator>
  <cp:lastModifiedBy>Bill Bode</cp:lastModifiedBy>
  <cp:revision>20</cp:revision>
  <dcterms:created xsi:type="dcterms:W3CDTF">2017-09-07T21:33:34Z</dcterms:created>
  <dcterms:modified xsi:type="dcterms:W3CDTF">2025-09-17T23:47:56Z</dcterms:modified>
</cp:coreProperties>
</file>