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78" r:id="rId2"/>
  </p:sldIdLst>
  <p:sldSz cx="13411200" cy="10058400"/>
  <p:notesSz cx="6858000" cy="9144000"/>
  <p:embeddedFontLst>
    <p:embeddedFont>
      <p:font typeface="Helvetica Neue" panose="020B0604020202020204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464" userDrawn="1">
          <p15:clr>
            <a:srgbClr val="A4A3A4"/>
          </p15:clr>
        </p15:guide>
        <p15:guide id="2" pos="4277" userDrawn="1">
          <p15:clr>
            <a:srgbClr val="A4A3A4"/>
          </p15:clr>
        </p15:guide>
      </p15:sldGuideLst>
    </p:ext>
    <p:ext uri="http://customooxmlschemas.google.com/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38" roundtripDataSignature="AMtx7mhK7BNQI934ucTF+18eUurNhGCiH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Blackwell" initials="jb" lastIdx="1" clrIdx="0">
    <p:extLst>
      <p:ext uri="{19B8F6BF-5375-455C-9EA6-DF929625EA0E}">
        <p15:presenceInfo xmlns:p15="http://schemas.microsoft.com/office/powerpoint/2012/main" userId="JohnBlackw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3426AE9-958C-4E8B-B9AA-DDF370262CAA}">
  <a:tblStyle styleId="{C3426AE9-958C-4E8B-B9AA-DDF370262CAA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1108" y="56"/>
      </p:cViewPr>
      <p:guideLst>
        <p:guide orient="horz" pos="4464"/>
        <p:guide pos="42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commentAuthors" Target="commentAuthors.xml"/><Relationship Id="rId3" Type="http://schemas.openxmlformats.org/officeDocument/2006/relationships/notesMaster" Target="notesMasters/notesMaster1.xml"/><Relationship Id="rId42" Type="http://schemas.openxmlformats.org/officeDocument/2006/relationships/theme" Target="theme/theme1.xml"/><Relationship Id="rId7" Type="http://schemas.openxmlformats.org/officeDocument/2006/relationships/font" Target="fonts/font4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40" Type="http://schemas.openxmlformats.org/officeDocument/2006/relationships/presProps" Target="presProps.xml"/><Relationship Id="rId5" Type="http://schemas.openxmlformats.org/officeDocument/2006/relationships/font" Target="fonts/font2.fntdata"/><Relationship Id="rId4" Type="http://schemas.openxmlformats.org/officeDocument/2006/relationships/font" Target="fonts/font1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" name="Google Shape;6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3674309" y="2544984"/>
            <a:ext cx="6975291" cy="3095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8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" name="Google Shape;2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5490" y="177196"/>
            <a:ext cx="2292557" cy="2095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F9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4" descr="/Users/jaypointer/Desktop/Foli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8517044"/>
            <a:ext cx="13446126" cy="155532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4"/>
          <p:cNvSpPr txBox="1">
            <a:spLocks noGrp="1"/>
          </p:cNvSpPr>
          <p:nvPr>
            <p:ph type="title"/>
          </p:nvPr>
        </p:nvSpPr>
        <p:spPr>
          <a:xfrm>
            <a:off x="2298067" y="402802"/>
            <a:ext cx="10330815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body" idx="1"/>
          </p:nvPr>
        </p:nvSpPr>
        <p:spPr>
          <a:xfrm>
            <a:off x="670560" y="2346965"/>
            <a:ext cx="12070080" cy="6638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5AA3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005AA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5AA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05AA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5AA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5AA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CF0031"/>
              </a:buClr>
              <a:buSzPts val="1400"/>
              <a:buFont typeface="Arial"/>
              <a:buChar char="–"/>
              <a:defRPr sz="1400" b="1" i="1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ldNum" idx="12"/>
          </p:nvPr>
        </p:nvSpPr>
        <p:spPr>
          <a:xfrm>
            <a:off x="12740641" y="9546172"/>
            <a:ext cx="605366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69" b="1" i="0" u="none" strike="noStrike" cap="none">
                <a:solidFill>
                  <a:srgbClr val="95B3D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69" b="1" i="0" u="none" strike="noStrike" cap="none">
                <a:solidFill>
                  <a:srgbClr val="95B3D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69" b="1" i="0" u="none" strike="noStrike" cap="none">
                <a:solidFill>
                  <a:srgbClr val="95B3D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69" b="1" i="0" u="none" strike="noStrike" cap="none">
                <a:solidFill>
                  <a:srgbClr val="95B3D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69" b="1" i="0" u="none" strike="noStrike" cap="none">
                <a:solidFill>
                  <a:srgbClr val="95B3D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69" b="1" i="0" u="none" strike="noStrike" cap="none">
                <a:solidFill>
                  <a:srgbClr val="95B3D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69" b="1" i="0" u="none" strike="noStrike" cap="none">
                <a:solidFill>
                  <a:srgbClr val="95B3D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69" b="1" i="0" u="none" strike="noStrike" cap="none">
                <a:solidFill>
                  <a:srgbClr val="95B3D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69" b="1" i="0" u="none" strike="noStrike" cap="none">
                <a:solidFill>
                  <a:srgbClr val="95B3D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Google Shape;1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70166" y="8742893"/>
            <a:ext cx="1552998" cy="19558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4"/>
          <p:cNvSpPr txBox="1">
            <a:spLocks noGrp="1"/>
          </p:cNvSpPr>
          <p:nvPr>
            <p:ph type="dt" idx="10"/>
          </p:nvPr>
        </p:nvSpPr>
        <p:spPr>
          <a:xfrm>
            <a:off x="5899998" y="9546172"/>
            <a:ext cx="2533227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73" b="0" i="0" u="none" strike="noStrike" cap="none">
                <a:solidFill>
                  <a:srgbClr val="95B3D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" name="Google Shape;16;p14" descr="AnnivGrStandard_Whit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2418" y="9546172"/>
            <a:ext cx="2684568" cy="43539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coutingevent.com/082-11406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mailto:joe.kotch11@gmail.com" TargetMode="External"/><Relationship Id="rId4" Type="http://schemas.openxmlformats.org/officeDocument/2006/relationships/hyperlink" Target="mailto:allon@radioactive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"/>
          <p:cNvSpPr txBox="1">
            <a:spLocks noGrp="1"/>
          </p:cNvSpPr>
          <p:nvPr>
            <p:ph type="sldNum" idx="4294967295"/>
          </p:nvPr>
        </p:nvSpPr>
        <p:spPr>
          <a:xfrm>
            <a:off x="9785350" y="9545639"/>
            <a:ext cx="80645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091" tIns="67026" rIns="134091" bIns="67026" anchor="ctr" anchorCtr="0">
            <a:noAutofit/>
          </a:bodyPr>
          <a:lstStyle/>
          <a:p>
            <a:pPr defTabSz="1341153">
              <a:defRPr/>
            </a:pPr>
            <a:fld id="{00000000-1234-1234-1234-123412341234}" type="slidenum">
              <a:rPr lang="en-US"/>
              <a:pPr defTabSz="1341153">
                <a:defRPr/>
              </a:pPr>
              <a:t>1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A9BC3B-B657-4126-8B5A-83EADF9DA01B}"/>
              </a:ext>
            </a:extLst>
          </p:cNvPr>
          <p:cNvSpPr txBox="1"/>
          <p:nvPr/>
        </p:nvSpPr>
        <p:spPr>
          <a:xfrm>
            <a:off x="4026464" y="9625207"/>
            <a:ext cx="64690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</a:rPr>
              <a:t>This activity is not sponsored or endorsed by Loudoun County Public Schools</a:t>
            </a: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6617D41D-DDEE-4927-9E2F-BE9032F8B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826" y="6288706"/>
            <a:ext cx="32718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chemeClr val="bg2"/>
                </a:solidFill>
                <a:latin typeface="+mj-lt"/>
              </a:rPr>
              <a:t>Fire Building</a:t>
            </a: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5808E4F6-C086-43C1-A463-B401F288D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2409" y="6209757"/>
            <a:ext cx="260475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  <a:latin typeface="+mj-lt"/>
              </a:rPr>
              <a:t>Dutch Oven      Cooking</a:t>
            </a:r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8769604D-50C3-4570-B125-90A54205B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9706" y="7170650"/>
            <a:ext cx="39897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rgbClr val="C00000"/>
                </a:solidFill>
                <a:latin typeface="+mj-lt"/>
              </a:rPr>
              <a:t>Knots and Lashes</a:t>
            </a: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393DB2DB-1249-430F-9556-16BA03300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9899" y="5770324"/>
            <a:ext cx="21068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  <a:latin typeface="+mj-lt"/>
              </a:rPr>
              <a:t>BB Guns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E8EE55-52CB-4344-A37C-1EDC4BAB95E3}"/>
              </a:ext>
            </a:extLst>
          </p:cNvPr>
          <p:cNvSpPr txBox="1"/>
          <p:nvPr/>
        </p:nvSpPr>
        <p:spPr>
          <a:xfrm>
            <a:off x="228161" y="7781126"/>
            <a:ext cx="1303813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</a:rPr>
              <a:t>Join us for the Saturday Foil Dinner &amp; evening Campfire with skits and songs.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97BE75-9BD7-48AE-8002-148523A310D7}"/>
              </a:ext>
            </a:extLst>
          </p:cNvPr>
          <p:cNvSpPr txBox="1"/>
          <p:nvPr/>
        </p:nvSpPr>
        <p:spPr>
          <a:xfrm>
            <a:off x="9206503" y="5559142"/>
            <a:ext cx="38102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Wilderness Survival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80B697-F0C9-43F8-9E36-36012135340E}"/>
              </a:ext>
            </a:extLst>
          </p:cNvPr>
          <p:cNvSpPr txBox="1"/>
          <p:nvPr/>
        </p:nvSpPr>
        <p:spPr>
          <a:xfrm>
            <a:off x="443245" y="7134787"/>
            <a:ext cx="3212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00B050"/>
                </a:solidFill>
              </a:rPr>
              <a:t>Monkey Bridge</a:t>
            </a:r>
          </a:p>
        </p:txBody>
      </p:sp>
      <p:sp>
        <p:nvSpPr>
          <p:cNvPr id="26" name="TextBox 12">
            <a:extLst>
              <a:ext uri="{FF2B5EF4-FFF2-40B4-BE49-F238E27FC236}">
                <a16:creationId xmlns:a16="http://schemas.microsoft.com/office/drawing/2014/main" id="{791D59C2-B958-4FD2-9C84-51C2AEF38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6503" y="6275107"/>
            <a:ext cx="36238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rgbClr val="004176"/>
                </a:solidFill>
                <a:latin typeface="+mj-lt"/>
              </a:rPr>
              <a:t>Team Building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4C5F1743-7A6E-43B8-B4E9-15B1A5321675}"/>
              </a:ext>
            </a:extLst>
          </p:cNvPr>
          <p:cNvSpPr txBox="1">
            <a:spLocks/>
          </p:cNvSpPr>
          <p:nvPr/>
        </p:nvSpPr>
        <p:spPr>
          <a:xfrm>
            <a:off x="430539" y="2434022"/>
            <a:ext cx="12460429" cy="394028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5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5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5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5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5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5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5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5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5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n-lt"/>
                <a:ea typeface="ヒラギノ角ゴ Pro W3" charset="-128"/>
              </a:rPr>
              <a:t>The Webelos/AOL-O-Ree is a Highlight of the Webelos/AOL experience.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n-lt"/>
                <a:ea typeface="ヒラギノ角ゴ Pro W3" charset="-128"/>
              </a:rPr>
              <a:t>Camp 1 or 2 nights, </a:t>
            </a:r>
            <a:r>
              <a:rPr lang="en-US" altLang="en-US" sz="2800" b="1" dirty="0">
                <a:latin typeface="+mn-lt"/>
                <a:ea typeface="ヒラギノ角ゴ Pro W3" charset="-128"/>
              </a:rPr>
              <a:t>August 28 to 30, 2026, </a:t>
            </a:r>
            <a:r>
              <a:rPr lang="en-US" altLang="en-US" sz="2800" dirty="0">
                <a:latin typeface="+mn-lt"/>
                <a:ea typeface="ヒラギノ角ゴ Pro W3" charset="-128"/>
              </a:rPr>
              <a:t>or just spend the day,       Saturday, </a:t>
            </a:r>
            <a:r>
              <a:rPr lang="en-US" altLang="en-US" sz="2800" b="1" dirty="0">
                <a:latin typeface="+mn-lt"/>
                <a:ea typeface="ヒラギノ角ゴ Pro W3" charset="-128"/>
              </a:rPr>
              <a:t>August 29</a:t>
            </a:r>
            <a:r>
              <a:rPr lang="en-US" altLang="en-US" sz="2800" b="1" baseline="30000" dirty="0">
                <a:latin typeface="+mn-lt"/>
                <a:ea typeface="ヒラギノ角ゴ Pro W3" charset="-128"/>
              </a:rPr>
              <a:t>th </a:t>
            </a:r>
            <a:r>
              <a:rPr lang="en-US" altLang="en-US" sz="2800" dirty="0">
                <a:latin typeface="+mn-lt"/>
                <a:ea typeface="ヒラギノ角ゴ Pro W3" charset="-128"/>
              </a:rPr>
              <a:t>at Camp Snyder, Haymarket, VA.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n-lt"/>
                <a:ea typeface="ヒラギノ角ゴ Pro W3" charset="-128"/>
              </a:rPr>
              <a:t>Loudoun District Troops will treat your Webelos/Arrow of Light Dens to a day of fun while accomplishing several </a:t>
            </a:r>
            <a:r>
              <a:rPr lang="en-US" altLang="en-US" sz="2800">
                <a:latin typeface="+mn-lt"/>
                <a:ea typeface="ヒラギノ角ゴ Pro W3" charset="-128"/>
              </a:rPr>
              <a:t>Arrow Of Light </a:t>
            </a:r>
            <a:r>
              <a:rPr lang="en-US" altLang="en-US" sz="2800" dirty="0">
                <a:latin typeface="+mn-lt"/>
                <a:ea typeface="ヒラギノ角ゴ Pro W3" charset="-128"/>
              </a:rPr>
              <a:t>requirements.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  <a:ea typeface="ヒラギノ角ゴ Pro W3" charset="-128"/>
              </a:rPr>
              <a:t>(This is an opportunity for Den Leaders and Parents to meet Troops &amp; Scoutmasters.)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en-US" sz="800" b="1" dirty="0">
              <a:latin typeface="+mn-lt"/>
              <a:ea typeface="ヒラギノ角ゴ Pro W3" charset="-12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76D8F8-AAFE-4973-9EBD-1ADDB4FA33C6}"/>
              </a:ext>
            </a:extLst>
          </p:cNvPr>
          <p:cNvSpPr txBox="1"/>
          <p:nvPr/>
        </p:nvSpPr>
        <p:spPr>
          <a:xfrm>
            <a:off x="2436900" y="784558"/>
            <a:ext cx="105798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Packs of Loudoun District, join us for the 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Webelos/AOL-O-Ree 2026 at Camp Snyder</a:t>
            </a:r>
          </a:p>
          <a:p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C3A52C-311A-DD8D-303C-413EE103B95C}"/>
              </a:ext>
            </a:extLst>
          </p:cNvPr>
          <p:cNvSpPr txBox="1"/>
          <p:nvPr/>
        </p:nvSpPr>
        <p:spPr>
          <a:xfrm>
            <a:off x="3388886" y="6492936"/>
            <a:ext cx="32718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7030A0"/>
                </a:solidFill>
              </a:rPr>
              <a:t>Flag Ceremonies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70D1D5-DABE-8D19-F957-030C8BB5C261}"/>
              </a:ext>
            </a:extLst>
          </p:cNvPr>
          <p:cNvSpPr txBox="1"/>
          <p:nvPr/>
        </p:nvSpPr>
        <p:spPr>
          <a:xfrm>
            <a:off x="568698" y="5005354"/>
            <a:ext cx="12329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-  The Registration Site is open:  </a:t>
            </a:r>
            <a:r>
              <a:rPr lang="en-US" sz="1600" dirty="0">
                <a:hlinkClick r:id="rId3"/>
              </a:rPr>
              <a:t>National Capital Area Council - Loudoun District Webelos/AOL-O-Ree 2026 (D2)</a:t>
            </a:r>
            <a:r>
              <a:rPr lang="en-US" sz="1600" b="1" dirty="0"/>
              <a:t> </a:t>
            </a:r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BCC45A-7A6C-555F-2121-FCF671B365C3}"/>
              </a:ext>
            </a:extLst>
          </p:cNvPr>
          <p:cNvSpPr txBox="1"/>
          <p:nvPr/>
        </p:nvSpPr>
        <p:spPr>
          <a:xfrm>
            <a:off x="518045" y="5573569"/>
            <a:ext cx="67246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+mj-lt"/>
              </a:rPr>
              <a:t>Totin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</a:rPr>
              <a:t>’ Chip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6F2D5B-39C1-7975-EF33-1BA159DB7459}"/>
              </a:ext>
            </a:extLst>
          </p:cNvPr>
          <p:cNvSpPr txBox="1"/>
          <p:nvPr/>
        </p:nvSpPr>
        <p:spPr>
          <a:xfrm>
            <a:off x="5196936" y="5635133"/>
            <a:ext cx="40502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00B050"/>
                </a:solidFill>
                <a:latin typeface="+mj-lt"/>
              </a:rPr>
              <a:t>First Aid Training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B93DDF-C417-7E2A-9DE0-E79642CA51E5}"/>
              </a:ext>
            </a:extLst>
          </p:cNvPr>
          <p:cNvSpPr txBox="1"/>
          <p:nvPr/>
        </p:nvSpPr>
        <p:spPr>
          <a:xfrm>
            <a:off x="8572614" y="7015433"/>
            <a:ext cx="44003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7030A0"/>
                </a:solidFill>
              </a:rPr>
              <a:t>Cook while camping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2E1827-3467-0C67-0343-1A3C5A9C257A}"/>
              </a:ext>
            </a:extLst>
          </p:cNvPr>
          <p:cNvSpPr txBox="1"/>
          <p:nvPr/>
        </p:nvSpPr>
        <p:spPr>
          <a:xfrm>
            <a:off x="1232013" y="8304346"/>
            <a:ext cx="9844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Early questions can be answered by Allon Stern, </a:t>
            </a:r>
            <a:r>
              <a:rPr lang="en-US" dirty="0">
                <a:hlinkClick r:id="rId4"/>
              </a:rPr>
              <a:t>allon@radioactive.org</a:t>
            </a:r>
            <a:r>
              <a:rPr lang="en-US" dirty="0"/>
              <a:t>  or Joe Kotch, </a:t>
            </a:r>
            <a:r>
              <a:rPr lang="en-US" dirty="0">
                <a:hlinkClick r:id="rId5"/>
              </a:rPr>
              <a:t>joe.kotch11@gmail.com</a:t>
            </a:r>
            <a:r>
              <a:rPr lang="en-US" dirty="0"/>
              <a:t> 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BAF71185-606E-1FCE-C9AB-51CCBD835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61" y="59683"/>
            <a:ext cx="2395118" cy="239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82BCC2-30BB-835D-E281-F228478A62D2}"/>
              </a:ext>
            </a:extLst>
          </p:cNvPr>
          <p:cNvSpPr txBox="1"/>
          <p:nvPr/>
        </p:nvSpPr>
        <p:spPr>
          <a:xfrm>
            <a:off x="11338560" y="431074"/>
            <a:ext cx="6206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Version 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29658</TotalTime>
  <Words>206</Words>
  <Application>Microsoft Office PowerPoint</Application>
  <PresentationFormat>Custom</PresentationFormat>
  <Paragraphs>24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Helvetica Neue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 Committee/Council Chatter Program Vice-Chair Steve Wolfson</dc:title>
  <dc:creator>blackfish</dc:creator>
  <cp:lastModifiedBy>Joseph Kotch</cp:lastModifiedBy>
  <cp:revision>78</cp:revision>
  <dcterms:created xsi:type="dcterms:W3CDTF">2017-09-13T11:57:50Z</dcterms:created>
  <dcterms:modified xsi:type="dcterms:W3CDTF">2026-05-06T21:56:43Z</dcterms:modified>
</cp:coreProperties>
</file>