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9" r:id="rId4"/>
    <p:sldId id="287" r:id="rId5"/>
    <p:sldId id="279" r:id="rId6"/>
    <p:sldId id="280" r:id="rId7"/>
    <p:sldId id="282" r:id="rId8"/>
    <p:sldId id="281" r:id="rId9"/>
    <p:sldId id="283" r:id="rId10"/>
    <p:sldId id="268" r:id="rId11"/>
    <p:sldId id="273" r:id="rId12"/>
    <p:sldId id="271" r:id="rId13"/>
    <p:sldId id="274" r:id="rId14"/>
    <p:sldId id="285" r:id="rId15"/>
    <p:sldId id="288" r:id="rId16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en.wikipedia.org/wiki/National_Capital_Area_Council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en.wikipedia.org/wiki/National_Capital_Area_Council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en.wikipedia.org/wiki/National_Capital_Area_Council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en.wikipedia.org/wiki/National_Capital_Area_Council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5F8FD-FE20-4195-8773-9D43A493E901}"/>
              </a:ext>
            </a:extLst>
          </p:cNvPr>
          <p:cNvSpPr/>
          <p:nvPr userDrawn="1"/>
        </p:nvSpPr>
        <p:spPr>
          <a:xfrm>
            <a:off x="137786" y="136524"/>
            <a:ext cx="8893480" cy="658495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89F0A2-F5FB-4303-9007-74E632772278}"/>
              </a:ext>
            </a:extLst>
          </p:cNvPr>
          <p:cNvSpPr/>
          <p:nvPr userDrawn="1"/>
        </p:nvSpPr>
        <p:spPr>
          <a:xfrm>
            <a:off x="237744" y="261938"/>
            <a:ext cx="8677656" cy="6334123"/>
          </a:xfrm>
          <a:prstGeom prst="rect">
            <a:avLst/>
          </a:prstGeom>
          <a:solidFill>
            <a:schemeClr val="bg1"/>
          </a:solidFill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620841D-F278-4BEC-B6E9-01629BCF1C99}"/>
              </a:ext>
            </a:extLst>
          </p:cNvPr>
          <p:cNvSpPr txBox="1">
            <a:spLocks/>
          </p:cNvSpPr>
          <p:nvPr userDrawn="1"/>
        </p:nvSpPr>
        <p:spPr>
          <a:xfrm>
            <a:off x="2041742" y="365126"/>
            <a:ext cx="54449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472E7B4-477B-42EF-B316-76AC090A0C1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20C7FD-A884-470B-9E0F-6C1548F24AE1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CD26CD-0CE4-4D97-A72B-59F81EFDBAC9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476F8-DD20-4C46-9BF6-AB2710894BEA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54A679-4DB2-4373-9272-F1E10AD8E9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CF22F1-BEA3-4051-B05B-7DE540245B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359015"/>
            <a:ext cx="1331673" cy="13316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4D29B91-F54D-4481-9D78-35B2E2383F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801" y="400723"/>
            <a:ext cx="1179741" cy="11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3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6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574A-3C87-4387-BA28-A205D18E6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4DFF2-FFE2-47B2-85FD-73391D7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6BFE8-EA30-4C44-A656-07C3447E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6B6-0D7C-41FF-B676-2D1EF5BF7915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F1478-6B03-44AD-B5B4-E7EA6E10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DD4BB-C8E6-44B7-B6FC-C12D3E2C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749F-36AD-445C-A149-6EDE841F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34AE23-CECD-4CB3-AAA2-8CAFC77399DE}"/>
              </a:ext>
            </a:extLst>
          </p:cNvPr>
          <p:cNvSpPr/>
          <p:nvPr userDrawn="1"/>
        </p:nvSpPr>
        <p:spPr>
          <a:xfrm>
            <a:off x="137786" y="136524"/>
            <a:ext cx="8893480" cy="658495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82EDF6-C271-4A3C-AD3C-94FDFE0B27DE}"/>
              </a:ext>
            </a:extLst>
          </p:cNvPr>
          <p:cNvSpPr/>
          <p:nvPr userDrawn="1"/>
        </p:nvSpPr>
        <p:spPr>
          <a:xfrm>
            <a:off x="237744" y="261938"/>
            <a:ext cx="8677656" cy="6334123"/>
          </a:xfrm>
          <a:prstGeom prst="rect">
            <a:avLst/>
          </a:prstGeom>
          <a:solidFill>
            <a:schemeClr val="bg1"/>
          </a:solidFill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8D5A65-785B-43A5-BCE0-C76739573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359015"/>
            <a:ext cx="1331673" cy="13316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37895A-A30B-4DB7-8CDF-E50A7C0572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801" y="400723"/>
            <a:ext cx="1179741" cy="1172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598" y="365126"/>
            <a:ext cx="676375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4BDD38-8003-46A9-B3C7-CD41BB9BBA16}"/>
              </a:ext>
            </a:extLst>
          </p:cNvPr>
          <p:cNvSpPr/>
          <p:nvPr userDrawn="1"/>
        </p:nvSpPr>
        <p:spPr>
          <a:xfrm>
            <a:off x="137786" y="136524"/>
            <a:ext cx="8893480" cy="658495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8721BD-FB80-48E2-8280-AE61F59CF8BE}"/>
              </a:ext>
            </a:extLst>
          </p:cNvPr>
          <p:cNvSpPr/>
          <p:nvPr userDrawn="1"/>
        </p:nvSpPr>
        <p:spPr>
          <a:xfrm>
            <a:off x="237744" y="261938"/>
            <a:ext cx="8677656" cy="6334123"/>
          </a:xfrm>
          <a:prstGeom prst="rect">
            <a:avLst/>
          </a:prstGeom>
          <a:solidFill>
            <a:schemeClr val="bg1"/>
          </a:solidFill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53F5CF-C8B9-487B-8ED3-12E5CF8CD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359" y="359016"/>
            <a:ext cx="951964" cy="9519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3C801B-F8F4-4BCC-92DD-4275B443F7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802" y="400723"/>
            <a:ext cx="951964" cy="945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8578F9-0051-49DE-B9C3-96AFB46EA512}"/>
              </a:ext>
            </a:extLst>
          </p:cNvPr>
          <p:cNvSpPr/>
          <p:nvPr userDrawn="1"/>
        </p:nvSpPr>
        <p:spPr>
          <a:xfrm>
            <a:off x="137786" y="136524"/>
            <a:ext cx="8893480" cy="658495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A596B6-DCE0-408E-B9B1-B7BBCCCD09BF}"/>
              </a:ext>
            </a:extLst>
          </p:cNvPr>
          <p:cNvSpPr/>
          <p:nvPr userDrawn="1"/>
        </p:nvSpPr>
        <p:spPr>
          <a:xfrm>
            <a:off x="237744" y="261938"/>
            <a:ext cx="8677656" cy="6334123"/>
          </a:xfrm>
          <a:prstGeom prst="rect">
            <a:avLst/>
          </a:prstGeom>
          <a:solidFill>
            <a:schemeClr val="bg1"/>
          </a:solidFill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B3D80C-8AE0-4BFF-904A-7190715269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7" y="359016"/>
            <a:ext cx="1145676" cy="11456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AAE550-0C54-4A39-808D-F3566AC83C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801" y="400723"/>
            <a:ext cx="1012211" cy="1005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9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5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3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6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2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en.wikipedia.org/wiki/National_Capital_Area_Council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74B705-002A-4C16-ADA9-51B44204B0BF}"/>
              </a:ext>
            </a:extLst>
          </p:cNvPr>
          <p:cNvSpPr/>
          <p:nvPr userDrawn="1"/>
        </p:nvSpPr>
        <p:spPr>
          <a:xfrm>
            <a:off x="137786" y="136524"/>
            <a:ext cx="8893480" cy="658495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269F2C-68B8-4910-81B7-944A37DCD7B9}"/>
              </a:ext>
            </a:extLst>
          </p:cNvPr>
          <p:cNvSpPr/>
          <p:nvPr userDrawn="1"/>
        </p:nvSpPr>
        <p:spPr>
          <a:xfrm>
            <a:off x="237744" y="261938"/>
            <a:ext cx="8677656" cy="6334123"/>
          </a:xfrm>
          <a:prstGeom prst="rect">
            <a:avLst/>
          </a:prstGeom>
          <a:solidFill>
            <a:schemeClr val="bg1"/>
          </a:solidFill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8DB55B-CD14-4F1B-B5AE-A814336C6D5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811" y="359016"/>
            <a:ext cx="1047512" cy="10475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AC9EE1-5FFB-4CEA-89D5-671D02093AC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404801" y="400723"/>
            <a:ext cx="966799" cy="9606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4500" y="365126"/>
            <a:ext cx="5802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8CB7-ACBC-4D61-8676-3776EE187A3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350F-80CB-472E-B32C-00E6F7BB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cac.recharter@ncacbsa.org" TargetMode="External"/><Relationship Id="rId2" Type="http://schemas.openxmlformats.org/officeDocument/2006/relationships/hyperlink" Target="http://www.ncacbsa.org/rechart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uting.org/awards/journey-to-excellence/unit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cc4recharter@gmail.com" TargetMode="External"/><Relationship Id="rId2" Type="http://schemas.openxmlformats.org/officeDocument/2006/relationships/hyperlink" Target="mailto:ncac.recharter@ncacbsa.or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cacrecharter@ncacbsa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E33CA62-1BB9-47A2-8933-2F79CAB5E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54" y="328936"/>
            <a:ext cx="1151154" cy="11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B2643B0-3D52-45BD-809A-C33AD709C9E7}"/>
              </a:ext>
            </a:extLst>
          </p:cNvPr>
          <p:cNvSpPr txBox="1"/>
          <p:nvPr/>
        </p:nvSpPr>
        <p:spPr>
          <a:xfrm>
            <a:off x="2109043" y="2162013"/>
            <a:ext cx="48771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Membership Renewal</a:t>
            </a:r>
          </a:p>
          <a:p>
            <a:pPr algn="ctr"/>
            <a:r>
              <a:rPr lang="en-US" sz="4000" b="1" dirty="0"/>
              <a:t>Internet Recharter 2.0</a:t>
            </a:r>
          </a:p>
        </p:txBody>
      </p:sp>
    </p:spTree>
    <p:extLst>
      <p:ext uri="{BB962C8B-B14F-4D97-AF65-F5344CB8AC3E}">
        <p14:creationId xmlns:p14="http://schemas.microsoft.com/office/powerpoint/2010/main" val="278099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0191-F4D9-4439-9F57-75E76A75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Correcting Defective Information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4C1D1-E6CF-47A6-A6AE-28D386983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4"/>
            <a:ext cx="8043620" cy="4552449"/>
          </a:xfrm>
        </p:spPr>
        <p:txBody>
          <a:bodyPr>
            <a:noAutofit/>
          </a:bodyPr>
          <a:lstStyle/>
          <a:p>
            <a:r>
              <a:rPr lang="en-US" dirty="0"/>
              <a:t>DE is responsible for clearing defectives – assisted by Commissioners</a:t>
            </a:r>
          </a:p>
          <a:p>
            <a:r>
              <a:rPr lang="en-US" dirty="0"/>
              <a:t>If contacted about defective issues, respond as soon as possible so the renewal roster can be processed</a:t>
            </a:r>
          </a:p>
          <a:p>
            <a:r>
              <a:rPr lang="en-US" dirty="0"/>
              <a:t>Using online applications will all but eliminate defective notices</a:t>
            </a:r>
          </a:p>
        </p:txBody>
      </p:sp>
    </p:spTree>
    <p:extLst>
      <p:ext uri="{BB962C8B-B14F-4D97-AF65-F5344CB8AC3E}">
        <p14:creationId xmlns:p14="http://schemas.microsoft.com/office/powerpoint/2010/main" val="76956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C6A9-28BC-4640-99CA-90146F87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Commissioner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95E7-93C1-4B7E-9DC0-2016B3A9D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95418" cy="4351338"/>
          </a:xfrm>
        </p:spPr>
        <p:txBody>
          <a:bodyPr/>
          <a:lstStyle/>
          <a:p>
            <a:r>
              <a:rPr lang="en-US" dirty="0"/>
              <a:t>Commissioners (and Executives) will have a status dashboard in Commissioner Tools</a:t>
            </a:r>
          </a:p>
          <a:p>
            <a:r>
              <a:rPr lang="en-US" dirty="0"/>
              <a:t>Will list all units, not just those who have started</a:t>
            </a:r>
          </a:p>
        </p:txBody>
      </p:sp>
    </p:spTree>
    <p:extLst>
      <p:ext uri="{BB962C8B-B14F-4D97-AF65-F5344CB8AC3E}">
        <p14:creationId xmlns:p14="http://schemas.microsoft.com/office/powerpoint/2010/main" val="260052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5D68-A5CF-4C56-8013-83A082C5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599" y="365126"/>
            <a:ext cx="578403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In Addition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693C0C-B01B-4337-89BB-DF01A46B0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Districts should keep a </a:t>
            </a:r>
            <a:r>
              <a:rPr lang="en-US" u="sng" dirty="0"/>
              <a:t>DE Log </a:t>
            </a:r>
            <a:r>
              <a:rPr lang="en-US" dirty="0"/>
              <a:t>for items given to the DE.  Advise Field Director of lost items</a:t>
            </a:r>
          </a:p>
          <a:p>
            <a:r>
              <a:rPr lang="en-US" u="sng" dirty="0"/>
              <a:t>CBC forms </a:t>
            </a:r>
            <a:r>
              <a:rPr lang="en-US" dirty="0"/>
              <a:t>missing from system – prevents CR saving Position Changes.  Fix before renewal</a:t>
            </a:r>
            <a:endParaRPr lang="en-US" u="sng" dirty="0"/>
          </a:p>
          <a:p>
            <a:r>
              <a:rPr lang="en-US" u="sng" dirty="0"/>
              <a:t>Bogus SSNs </a:t>
            </a:r>
            <a:r>
              <a:rPr lang="en-US" dirty="0"/>
              <a:t>lead to member being expired</a:t>
            </a:r>
          </a:p>
          <a:p>
            <a:r>
              <a:rPr lang="en-US" dirty="0"/>
              <a:t>Unit Pin </a:t>
            </a:r>
            <a:r>
              <a:rPr lang="en-US" u="sng" dirty="0"/>
              <a:t>maps</a:t>
            </a:r>
            <a:r>
              <a:rPr lang="en-US" dirty="0"/>
              <a:t> need check and refresh.  No P.O. boxes.  Insert correct meeting site, and save</a:t>
            </a:r>
          </a:p>
        </p:txBody>
      </p:sp>
    </p:spTree>
    <p:extLst>
      <p:ext uri="{BB962C8B-B14F-4D97-AF65-F5344CB8AC3E}">
        <p14:creationId xmlns:p14="http://schemas.microsoft.com/office/powerpoint/2010/main" val="2850181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13EC-CD24-4232-9A3F-7472C6A5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598" y="365126"/>
            <a:ext cx="5588095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In Sum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98CE0-8F6C-487C-B0A0-5F0F4779C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7217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Aug-Sep: Units prepare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Review Handbook &amp; Website </a:t>
            </a:r>
            <a:r>
              <a:rPr lang="en-US" b="1" i="0" u="none" strike="noStrike" dirty="0">
                <a:solidFill>
                  <a:srgbClr val="0000FF"/>
                </a:solidFill>
                <a:effectLst/>
                <a:hlinkClick r:id="rId2"/>
              </a:rPr>
              <a:t>www.ncacbsa.org/recharter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District Commissioners, POCs and Council can help </a:t>
            </a:r>
            <a:r>
              <a:rPr lang="en-US" dirty="0">
                <a:hlinkClick r:id="rId3"/>
              </a:rPr>
              <a:t>ncac.recharter@ncacbsa.org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sz="3300" dirty="0"/>
              <a:t>Sep: Commissioners train units on IR 2.0 renewal</a:t>
            </a:r>
          </a:p>
          <a:p>
            <a:pPr>
              <a:spcBef>
                <a:spcPts val="1200"/>
              </a:spcBef>
            </a:pPr>
            <a:r>
              <a:rPr lang="en-US" sz="3300" dirty="0"/>
              <a:t>2-23 Oct: Units enter data, submit, and pay</a:t>
            </a:r>
          </a:p>
          <a:p>
            <a:pPr>
              <a:spcBef>
                <a:spcPts val="1200"/>
              </a:spcBef>
            </a:pPr>
            <a:r>
              <a:rPr lang="en-US" sz="3300" dirty="0"/>
              <a:t>24 Oct – 31 Dec: Registrar posts</a:t>
            </a:r>
          </a:p>
          <a:p>
            <a:pPr>
              <a:spcBef>
                <a:spcPts val="1200"/>
              </a:spcBef>
            </a:pPr>
            <a:r>
              <a:rPr lang="en-US" sz="3300" dirty="0"/>
              <a:t>5 Jan 24 – Units confirm charter posted correctly using official my.scouting roster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2458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6B14-4544-4D82-97F2-1E3DDACD5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496" y="349538"/>
            <a:ext cx="5802150" cy="882577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+mn-lt"/>
              </a:rPr>
              <a:t>Annual Charter Agreement, JTE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272A-F306-448A-9829-3096E246B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040" y="1438168"/>
            <a:ext cx="7991038" cy="4931635"/>
          </a:xfrm>
        </p:spPr>
        <p:txBody>
          <a:bodyPr>
            <a:normAutofit/>
          </a:bodyPr>
          <a:lstStyle/>
          <a:p>
            <a:r>
              <a:rPr lang="en-US" dirty="0"/>
              <a:t>Annual Charter Agreement can be done separately</a:t>
            </a:r>
          </a:p>
          <a:p>
            <a:pPr lvl="1"/>
            <a:r>
              <a:rPr lang="en-US" dirty="0"/>
              <a:t>Recommend completion by 12 Sep to confirm commitment by sponsor to continue chartering your unit</a:t>
            </a:r>
          </a:p>
          <a:p>
            <a:r>
              <a:rPr lang="en-US" dirty="0"/>
              <a:t>Submit JTE to DC by 15 Dec </a:t>
            </a:r>
          </a:p>
          <a:p>
            <a:pPr lvl="1"/>
            <a:r>
              <a:rPr lang="en-US" sz="2000" u="none" strike="noStrike" dirty="0">
                <a:solidFill>
                  <a:srgbClr val="067EE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https://www.scouting.org/awards/journey-to-excellence/unit/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C6A9-28BC-4640-99CA-90146F87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294" y="347371"/>
            <a:ext cx="257678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Need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95E7-93C1-4B7E-9DC0-2016B3A9D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95418" cy="4351338"/>
          </a:xfrm>
        </p:spPr>
        <p:txBody>
          <a:bodyPr/>
          <a:lstStyle/>
          <a:p>
            <a:r>
              <a:rPr lang="en-US" dirty="0"/>
              <a:t>Contact your District Renewal Processor or District Commissioner (see page 17 of the Renewal Handbook)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ncac.recharter@ncacbsa.org</a:t>
            </a:r>
            <a:endParaRPr lang="en-US" dirty="0"/>
          </a:p>
          <a:p>
            <a:r>
              <a:rPr lang="en-US" dirty="0"/>
              <a:t>Email </a:t>
            </a:r>
            <a:r>
              <a:rPr lang="en-US" dirty="0">
                <a:hlinkClick r:id="rId3"/>
              </a:rPr>
              <a:t>acc4recharter@gmail.com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E33CA62-1BB9-47A2-8933-2F79CAB5E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54" y="328936"/>
            <a:ext cx="1151154" cy="11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D6319C-1294-43E6-94D4-C02F69CDC679}"/>
              </a:ext>
            </a:extLst>
          </p:cNvPr>
          <p:cNvSpPr txBox="1"/>
          <p:nvPr/>
        </p:nvSpPr>
        <p:spPr>
          <a:xfrm>
            <a:off x="442207" y="1452500"/>
            <a:ext cx="8359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the Units should be doing to prepare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Conduct a membership inventory by 30 Sep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Compare unit roster against official my.scouting roster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Submit apps for individuals not on my.scouting roster – encourage online apps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Identify member not returning in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Collect all fees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Identify leaders for next year and get CR approval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Identify adults whose YPT expires before 1 Jan 2025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Encourage them to retake YPT now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20E8487-1A18-46B3-8B65-8F227F7308A1}"/>
              </a:ext>
            </a:extLst>
          </p:cNvPr>
          <p:cNvSpPr txBox="1"/>
          <p:nvPr/>
        </p:nvSpPr>
        <p:spPr>
          <a:xfrm>
            <a:off x="2643732" y="388224"/>
            <a:ext cx="33479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Unit Renewal Prep</a:t>
            </a:r>
            <a:br>
              <a:rPr lang="en-US" sz="3200" b="1" dirty="0"/>
            </a:br>
            <a:r>
              <a:rPr lang="en-US" sz="3200" b="1" dirty="0"/>
              <a:t>Aug-Sep</a:t>
            </a:r>
          </a:p>
        </p:txBody>
      </p:sp>
    </p:spTree>
    <p:extLst>
      <p:ext uri="{BB962C8B-B14F-4D97-AF65-F5344CB8AC3E}">
        <p14:creationId xmlns:p14="http://schemas.microsoft.com/office/powerpoint/2010/main" val="424220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E33CA62-1BB9-47A2-8933-2F79CAB5E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54" y="328936"/>
            <a:ext cx="1151154" cy="11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666AFD8-E9D8-26D0-BAE7-D2C5270CD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44173"/>
              </p:ext>
            </p:extLst>
          </p:nvPr>
        </p:nvGraphicFramePr>
        <p:xfrm>
          <a:off x="612559" y="1593053"/>
          <a:ext cx="784786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687">
                  <a:extLst>
                    <a:ext uri="{9D8B030D-6E8A-4147-A177-3AD203B41FA5}">
                      <a16:colId xmlns:a16="http://schemas.microsoft.com/office/drawing/2014/main" val="3662028378"/>
                    </a:ext>
                  </a:extLst>
                </a:gridCol>
                <a:gridCol w="6809173">
                  <a:extLst>
                    <a:ext uri="{9D8B030D-6E8A-4147-A177-3AD203B41FA5}">
                      <a16:colId xmlns:a16="http://schemas.microsoft.com/office/drawing/2014/main" val="3252536613"/>
                    </a:ext>
                  </a:extLst>
                </a:gridCol>
              </a:tblGrid>
              <a:tr h="2897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Total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53262"/>
                  </a:ext>
                </a:extLst>
              </a:tr>
              <a:tr h="484639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$100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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Cub Scouts, Scouts BSA, Venturing and Sea Scouting participants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one-time joining fee for new program participants in Cub Scouts, Scouts BSA, Venturing and Sea Scouts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Scoutreach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Merit Badge Counselors (Applies only for MBC not already registered as leaders)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Exploring participants Youth &amp; Adult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unit charter/affiliation fee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Scout Life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magazine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Council participation fee (effective 1 Jan 2024)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Prorated fees were eliminated August 1, 2023</a:t>
                      </a:r>
                    </a:p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August 1, 2023 all registrations will be for a period of 12 months. The date of registration will establish the renewal date (subscription date).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2290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8BE670-DD93-3733-1FF1-D49886025CD1}"/>
              </a:ext>
            </a:extLst>
          </p:cNvPr>
          <p:cNvSpPr txBox="1"/>
          <p:nvPr/>
        </p:nvSpPr>
        <p:spPr>
          <a:xfrm>
            <a:off x="2183907" y="497150"/>
            <a:ext cx="459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Who Pays What and When Do They Pay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5D15C4-E4B4-C16F-D85C-08F881E3C8B2}"/>
              </a:ext>
            </a:extLst>
          </p:cNvPr>
          <p:cNvSpPr txBox="1"/>
          <p:nvPr/>
        </p:nvSpPr>
        <p:spPr>
          <a:xfrm>
            <a:off x="2099569" y="11336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Registration Fees as of 1 Jan 2024</a:t>
            </a:r>
          </a:p>
        </p:txBody>
      </p:sp>
    </p:spTree>
    <p:extLst>
      <p:ext uri="{BB962C8B-B14F-4D97-AF65-F5344CB8AC3E}">
        <p14:creationId xmlns:p14="http://schemas.microsoft.com/office/powerpoint/2010/main" val="137476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E33CA62-1BB9-47A2-8933-2F79CAB5E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54" y="328936"/>
            <a:ext cx="1151154" cy="11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666AFD8-E9D8-26D0-BAE7-D2C5270CD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45626"/>
              </p:ext>
            </p:extLst>
          </p:nvPr>
        </p:nvGraphicFramePr>
        <p:xfrm>
          <a:off x="585926" y="1784984"/>
          <a:ext cx="7368466" cy="199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679">
                  <a:extLst>
                    <a:ext uri="{9D8B030D-6E8A-4147-A177-3AD203B41FA5}">
                      <a16:colId xmlns:a16="http://schemas.microsoft.com/office/drawing/2014/main" val="3662028378"/>
                    </a:ext>
                  </a:extLst>
                </a:gridCol>
                <a:gridCol w="1272835">
                  <a:extLst>
                    <a:ext uri="{9D8B030D-6E8A-4147-A177-3AD203B41FA5}">
                      <a16:colId xmlns:a16="http://schemas.microsoft.com/office/drawing/2014/main" val="2399890756"/>
                    </a:ext>
                  </a:extLst>
                </a:gridCol>
                <a:gridCol w="943350">
                  <a:extLst>
                    <a:ext uri="{9D8B030D-6E8A-4147-A177-3AD203B41FA5}">
                      <a16:colId xmlns:a16="http://schemas.microsoft.com/office/drawing/2014/main" val="1200479894"/>
                    </a:ext>
                  </a:extLst>
                </a:gridCol>
                <a:gridCol w="935940">
                  <a:extLst>
                    <a:ext uri="{9D8B030D-6E8A-4147-A177-3AD203B41FA5}">
                      <a16:colId xmlns:a16="http://schemas.microsoft.com/office/drawing/2014/main" val="1991649368"/>
                    </a:ext>
                  </a:extLst>
                </a:gridCol>
                <a:gridCol w="1403772">
                  <a:extLst>
                    <a:ext uri="{9D8B030D-6E8A-4147-A177-3AD203B41FA5}">
                      <a16:colId xmlns:a16="http://schemas.microsoft.com/office/drawing/2014/main" val="1321978039"/>
                    </a:ext>
                  </a:extLst>
                </a:gridCol>
                <a:gridCol w="797890">
                  <a:extLst>
                    <a:ext uri="{9D8B030D-6E8A-4147-A177-3AD203B41FA5}">
                      <a16:colId xmlns:a16="http://schemas.microsoft.com/office/drawing/2014/main" val="3252536613"/>
                    </a:ext>
                  </a:extLst>
                </a:gridCol>
              </a:tblGrid>
              <a:tr h="28922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Registration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Joining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Scout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Participation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53262"/>
                  </a:ext>
                </a:extLst>
              </a:tr>
              <a:tr h="26061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Returning Scout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$160.00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907287"/>
                  </a:ext>
                </a:extLst>
              </a:tr>
              <a:tr h="2792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Returning Scout w/Scout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$175.00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083845"/>
                  </a:ext>
                </a:extLst>
              </a:tr>
              <a:tr h="28922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Prepaid Scout for Renewal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054109"/>
                  </a:ext>
                </a:extLst>
              </a:tr>
              <a:tr h="28922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$60.00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$60.00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442772"/>
                  </a:ext>
                </a:extLst>
              </a:tr>
              <a:tr h="28922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Adult w/Scout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$60.00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$75.00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229075"/>
                  </a:ext>
                </a:extLst>
              </a:tr>
              <a:tr h="28922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Prepaid Adult for Renewal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34786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8BE670-DD93-3733-1FF1-D49886025CD1}"/>
              </a:ext>
            </a:extLst>
          </p:cNvPr>
          <p:cNvSpPr txBox="1"/>
          <p:nvPr/>
        </p:nvSpPr>
        <p:spPr>
          <a:xfrm>
            <a:off x="2183907" y="497150"/>
            <a:ext cx="459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Who Pays What and When Do They Pay</a:t>
            </a:r>
          </a:p>
        </p:txBody>
      </p:sp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75ABAADB-98FA-EDE8-752D-ECEFD9FDA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7444"/>
              </p:ext>
            </p:extLst>
          </p:nvPr>
        </p:nvGraphicFramePr>
        <p:xfrm>
          <a:off x="603682" y="5077329"/>
          <a:ext cx="7359587" cy="83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438">
                  <a:extLst>
                    <a:ext uri="{9D8B030D-6E8A-4147-A177-3AD203B41FA5}">
                      <a16:colId xmlns:a16="http://schemas.microsoft.com/office/drawing/2014/main" val="3662028378"/>
                    </a:ext>
                  </a:extLst>
                </a:gridCol>
                <a:gridCol w="1233996">
                  <a:extLst>
                    <a:ext uri="{9D8B030D-6E8A-4147-A177-3AD203B41FA5}">
                      <a16:colId xmlns:a16="http://schemas.microsoft.com/office/drawing/2014/main" val="2399890756"/>
                    </a:ext>
                  </a:extLst>
                </a:gridCol>
                <a:gridCol w="923278">
                  <a:extLst>
                    <a:ext uri="{9D8B030D-6E8A-4147-A177-3AD203B41FA5}">
                      <a16:colId xmlns:a16="http://schemas.microsoft.com/office/drawing/2014/main" val="1200479894"/>
                    </a:ext>
                  </a:extLst>
                </a:gridCol>
                <a:gridCol w="828739">
                  <a:extLst>
                    <a:ext uri="{9D8B030D-6E8A-4147-A177-3AD203B41FA5}">
                      <a16:colId xmlns:a16="http://schemas.microsoft.com/office/drawing/2014/main" val="4280710249"/>
                    </a:ext>
                  </a:extLst>
                </a:gridCol>
                <a:gridCol w="1275268">
                  <a:extLst>
                    <a:ext uri="{9D8B030D-6E8A-4147-A177-3AD203B41FA5}">
                      <a16:colId xmlns:a16="http://schemas.microsoft.com/office/drawing/2014/main" val="1321978039"/>
                    </a:ext>
                  </a:extLst>
                </a:gridCol>
                <a:gridCol w="807868">
                  <a:extLst>
                    <a:ext uri="{9D8B030D-6E8A-4147-A177-3AD203B41FA5}">
                      <a16:colId xmlns:a16="http://schemas.microsoft.com/office/drawing/2014/main" val="3252536613"/>
                    </a:ext>
                  </a:extLst>
                </a:gridCol>
              </a:tblGrid>
              <a:tr h="26464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Registration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Joining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Scout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Participation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53262"/>
                  </a:ext>
                </a:extLst>
              </a:tr>
              <a:tr h="26061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New Scout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$185.00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907287"/>
                  </a:ext>
                </a:extLst>
              </a:tr>
              <a:tr h="28655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New Scout w/Scout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$200.00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0838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9D6D48E-C866-C3CF-5226-F2B378DC1CA7}"/>
              </a:ext>
            </a:extLst>
          </p:cNvPr>
          <p:cNvSpPr txBox="1"/>
          <p:nvPr/>
        </p:nvSpPr>
        <p:spPr>
          <a:xfrm>
            <a:off x="1984159" y="448054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 Scout Fees Starting 1 Jan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5D15C4-E4B4-C16F-D85C-08F881E3C8B2}"/>
              </a:ext>
            </a:extLst>
          </p:cNvPr>
          <p:cNvSpPr txBox="1"/>
          <p:nvPr/>
        </p:nvSpPr>
        <p:spPr>
          <a:xfrm>
            <a:off x="2099569" y="127571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Registration Fees as of 1 Jan 2024</a:t>
            </a:r>
          </a:p>
        </p:txBody>
      </p:sp>
    </p:spTree>
    <p:extLst>
      <p:ext uri="{BB962C8B-B14F-4D97-AF65-F5344CB8AC3E}">
        <p14:creationId xmlns:p14="http://schemas.microsoft.com/office/powerpoint/2010/main" val="268029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13EC-CD24-4232-9A3F-7472C6A5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110" y="217892"/>
            <a:ext cx="5588095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Internet Advancement 2.0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98CE0-8F6C-487C-B0A0-5F0F4779C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07" y="1631895"/>
            <a:ext cx="8035872" cy="46139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Only Unit Key 3 and Key 3 Delegates can input to the membership renewal process</a:t>
            </a:r>
          </a:p>
          <a:p>
            <a:pPr>
              <a:lnSpc>
                <a:spcPct val="120000"/>
              </a:lnSpc>
            </a:pPr>
            <a:r>
              <a:rPr lang="en-US" dirty="0"/>
              <a:t>Log in with my.scouting.org &amp; Scoutbook user name &amp; password</a:t>
            </a:r>
          </a:p>
          <a:p>
            <a:pPr>
              <a:lnSpc>
                <a:spcPct val="120000"/>
              </a:lnSpc>
            </a:pPr>
            <a:r>
              <a:rPr lang="en-US" dirty="0"/>
              <a:t>District training should be completed by 12 Sep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53602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8727-BC67-4A2D-8788-8BC1395D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n-lt"/>
              </a:rPr>
              <a:t>Membership Renewal</a:t>
            </a:r>
            <a:r>
              <a:rPr lang="en-US" dirty="0"/>
              <a:t> </a:t>
            </a:r>
            <a:r>
              <a:rPr lang="en-US" sz="3200" b="1" dirty="0">
                <a:latin typeface="+mn-lt"/>
              </a:rPr>
              <a:t>in 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Internet Advancement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6756-D8A6-4A5D-8F48-D6F5FDF5B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56672" cy="4351338"/>
          </a:xfrm>
        </p:spPr>
        <p:txBody>
          <a:bodyPr>
            <a:normAutofit/>
          </a:bodyPr>
          <a:lstStyle/>
          <a:p>
            <a:r>
              <a:rPr lang="en-US" dirty="0"/>
              <a:t>Window opens 2 Oct (90 days before expiration)</a:t>
            </a:r>
          </a:p>
          <a:p>
            <a:r>
              <a:rPr lang="en-US" dirty="0"/>
              <a:t>Delete/Add/Invite members, ID multiples, change positions – encourage online apps when needed</a:t>
            </a:r>
          </a:p>
          <a:p>
            <a:r>
              <a:rPr lang="en-US" dirty="0"/>
              <a:t>Print copy of renewal roster for review by UC/DC before “Submitting to Council”</a:t>
            </a:r>
          </a:p>
          <a:p>
            <a:r>
              <a:rPr lang="en-US" dirty="0"/>
              <a:t>Once reviewed, “Submit to Council”</a:t>
            </a:r>
          </a:p>
          <a:p>
            <a:r>
              <a:rPr lang="en-US" dirty="0"/>
              <a:t>Any Key 3 member can approve with Adobe digital signature</a:t>
            </a:r>
          </a:p>
          <a:p>
            <a:r>
              <a:rPr lang="en-US" dirty="0"/>
              <a:t>Print copy of final approved roster, send to UC/DC</a:t>
            </a:r>
          </a:p>
        </p:txBody>
      </p:sp>
    </p:spTree>
    <p:extLst>
      <p:ext uri="{BB962C8B-B14F-4D97-AF65-F5344CB8AC3E}">
        <p14:creationId xmlns:p14="http://schemas.microsoft.com/office/powerpoint/2010/main" val="350040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6B14-4544-4D82-97F2-1E3DDACD5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496" y="349538"/>
            <a:ext cx="5802150" cy="882577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+mn-lt"/>
              </a:rPr>
              <a:t>Renewal Payment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272A-F306-448A-9829-3096E246B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039" y="1438168"/>
            <a:ext cx="8082523" cy="4931635"/>
          </a:xfrm>
        </p:spPr>
        <p:txBody>
          <a:bodyPr>
            <a:normAutofit/>
          </a:bodyPr>
          <a:lstStyle/>
          <a:p>
            <a:r>
              <a:rPr lang="en-US" dirty="0"/>
              <a:t>Recommend “Pay to Council”</a:t>
            </a:r>
          </a:p>
          <a:p>
            <a:pPr lvl="1"/>
            <a:r>
              <a:rPr lang="en-US" dirty="0"/>
              <a:t>Credit card and E-check payment goes directly to National – Registrar cannot adjust the renewal roster until a refund is rec’d (4-6 weeks or longer)</a:t>
            </a:r>
          </a:p>
          <a:p>
            <a:pPr lvl="1"/>
            <a:r>
              <a:rPr lang="en-US" dirty="0"/>
              <a:t>Unit check to Council goes into Unit account – Registrar can fix roster without waiting for a refund – no costs</a:t>
            </a:r>
          </a:p>
          <a:p>
            <a:pPr lvl="1"/>
            <a:r>
              <a:rPr lang="en-US" dirty="0"/>
              <a:t>DE can turn in Unit check to Council or unit can mail</a:t>
            </a:r>
          </a:p>
          <a:p>
            <a:pPr lvl="1"/>
            <a:r>
              <a:rPr lang="en-US" dirty="0"/>
              <a:t>Working to allow direct deposit to unit account via Black Pug – 3% fee for credit card; 0.5% for </a:t>
            </a:r>
            <a:r>
              <a:rPr lang="en-US" dirty="0" err="1"/>
              <a:t>eCheck</a:t>
            </a:r>
            <a:endParaRPr lang="en-US" dirty="0"/>
          </a:p>
          <a:p>
            <a:r>
              <a:rPr lang="en-US" dirty="0"/>
              <a:t>Units seeking financial assistance must pay to council for process to work</a:t>
            </a:r>
          </a:p>
          <a:p>
            <a:r>
              <a:rPr lang="en-US" dirty="0"/>
              <a:t>Submit to Council by 23 Oct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5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C0DB-A88A-4011-BAA4-21C547FC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599" y="365126"/>
            <a:ext cx="5792202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Potential Concerns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8D96EA-0D98-4496-8C73-5653C04A2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0688"/>
            <a:ext cx="7996157" cy="4802185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Fall Recruiting not finished</a:t>
            </a:r>
          </a:p>
          <a:p>
            <a:pPr lvl="1"/>
            <a:r>
              <a:rPr lang="en-US" dirty="0"/>
              <a:t>Online apps update roster same or next day</a:t>
            </a:r>
          </a:p>
          <a:p>
            <a:pPr lvl="1"/>
            <a:r>
              <a:rPr lang="en-US" dirty="0"/>
              <a:t>Online registration collects for one year</a:t>
            </a:r>
          </a:p>
          <a:p>
            <a:pPr lvl="1"/>
            <a:r>
              <a:rPr lang="en-US" dirty="0"/>
              <a:t>No more pro-rated fees</a:t>
            </a:r>
          </a:p>
          <a:p>
            <a:r>
              <a:rPr lang="en-US" sz="3000" dirty="0"/>
              <a:t>Adults not confirmed, expired YPT</a:t>
            </a:r>
          </a:p>
          <a:p>
            <a:pPr lvl="1"/>
            <a:r>
              <a:rPr lang="en-US" dirty="0"/>
              <a:t>Drop from recharter roster and reregister later</a:t>
            </a:r>
          </a:p>
          <a:p>
            <a:r>
              <a:rPr lang="en-US" sz="3000" dirty="0"/>
              <a:t>Funds not available in time</a:t>
            </a:r>
          </a:p>
          <a:p>
            <a:pPr lvl="1"/>
            <a:r>
              <a:rPr lang="en-US" dirty="0"/>
              <a:t>Submit now, pay later by check, charter renewal held until paid</a:t>
            </a:r>
          </a:p>
          <a:p>
            <a:r>
              <a:rPr lang="en-US" sz="3000" dirty="0"/>
              <a:t>Tech or processing issues</a:t>
            </a:r>
          </a:p>
          <a:p>
            <a:pPr lvl="1"/>
            <a:r>
              <a:rPr lang="en-US" dirty="0"/>
              <a:t>NCAC units do NOT go to Council Registrar</a:t>
            </a:r>
          </a:p>
          <a:p>
            <a:pPr lvl="1"/>
            <a:r>
              <a:rPr lang="en-US" dirty="0"/>
              <a:t>Use District POC &amp; </a:t>
            </a:r>
            <a:r>
              <a:rPr lang="en-US" dirty="0">
                <a:hlinkClick r:id="rId2"/>
              </a:rPr>
              <a:t>ncac.recharter@ncacbsa.org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9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C0DB-A88A-4011-BAA4-21C547FC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6" y="496862"/>
            <a:ext cx="5792202" cy="8669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Errors Last Year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8D96EA-0D98-4496-8C73-5653C04A2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1489888"/>
            <a:ext cx="8265110" cy="4973056"/>
          </a:xfrm>
        </p:spPr>
        <p:txBody>
          <a:bodyPr>
            <a:normAutofit/>
          </a:bodyPr>
          <a:lstStyle/>
          <a:p>
            <a:r>
              <a:rPr lang="en-US" sz="2600" dirty="0"/>
              <a:t>Most recurring errors last year</a:t>
            </a:r>
          </a:p>
          <a:p>
            <a:pPr lvl="1"/>
            <a:r>
              <a:rPr lang="en-US" u="sng" dirty="0"/>
              <a:t>Units</a:t>
            </a:r>
            <a:r>
              <a:rPr lang="en-US" dirty="0"/>
              <a:t> not signing applications</a:t>
            </a:r>
          </a:p>
          <a:p>
            <a:pPr lvl="1"/>
            <a:r>
              <a:rPr lang="en-US" u="sng" dirty="0"/>
              <a:t>Units</a:t>
            </a:r>
            <a:r>
              <a:rPr lang="en-US" dirty="0"/>
              <a:t> turning in applications missing data</a:t>
            </a:r>
          </a:p>
          <a:p>
            <a:pPr lvl="1"/>
            <a:r>
              <a:rPr lang="en-US" u="sng" dirty="0"/>
              <a:t>Units</a:t>
            </a:r>
            <a:r>
              <a:rPr lang="en-US" dirty="0"/>
              <a:t> ignoring CBC warnings</a:t>
            </a:r>
          </a:p>
          <a:p>
            <a:pPr lvl="1"/>
            <a:r>
              <a:rPr lang="en-US" u="sng" dirty="0"/>
              <a:t>Units</a:t>
            </a:r>
            <a:r>
              <a:rPr lang="en-US" dirty="0"/>
              <a:t> not submitting all documents</a:t>
            </a:r>
          </a:p>
          <a:p>
            <a:r>
              <a:rPr lang="en-US" sz="2600" u="sng" dirty="0"/>
              <a:t>Units</a:t>
            </a:r>
            <a:r>
              <a:rPr lang="en-US" sz="2600" dirty="0"/>
              <a:t> in a hurry or didn’t understand implications</a:t>
            </a:r>
          </a:p>
          <a:p>
            <a:r>
              <a:rPr lang="en-US" sz="2600" dirty="0"/>
              <a:t>These are all defective issues that only the </a:t>
            </a:r>
            <a:r>
              <a:rPr lang="en-US" sz="2600" u="sng" dirty="0"/>
              <a:t>unit</a:t>
            </a:r>
            <a:r>
              <a:rPr lang="en-US" sz="2600" dirty="0"/>
              <a:t> can fix</a:t>
            </a:r>
          </a:p>
          <a:p>
            <a:r>
              <a:rPr lang="en-US" sz="2600" dirty="0"/>
              <a:t>Expired YPT, this is a hard stop, cannot proceed until fixed</a:t>
            </a:r>
          </a:p>
          <a:p>
            <a:r>
              <a:rPr lang="en-US" sz="2600" b="1" u="sng" dirty="0">
                <a:solidFill>
                  <a:srgbClr val="FF0000"/>
                </a:solidFill>
              </a:rPr>
              <a:t>Easiest way to fix this, use online apps – do not use paper</a:t>
            </a:r>
          </a:p>
          <a:p>
            <a:r>
              <a:rPr lang="en-US" sz="2600" b="1" u="sng" dirty="0">
                <a:solidFill>
                  <a:srgbClr val="FF0000"/>
                </a:solidFill>
              </a:rPr>
              <a:t>Goal this year, no paper submissions with renewal roster</a:t>
            </a:r>
          </a:p>
        </p:txBody>
      </p:sp>
    </p:spTree>
    <p:extLst>
      <p:ext uri="{BB962C8B-B14F-4D97-AF65-F5344CB8AC3E}">
        <p14:creationId xmlns:p14="http://schemas.microsoft.com/office/powerpoint/2010/main" val="229245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4476</TotalTime>
  <Words>1050</Words>
  <Application>Microsoft Office PowerPoint</Application>
  <PresentationFormat>On-screen Show (4:3)</PresentationFormat>
  <Paragraphs>162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Internet Advancement 2.0</vt:lpstr>
      <vt:lpstr>Membership Renewal in  Internet Advancement 2.0</vt:lpstr>
      <vt:lpstr>Renewal Payment</vt:lpstr>
      <vt:lpstr>Potential Concerns</vt:lpstr>
      <vt:lpstr>Errors Last Year</vt:lpstr>
      <vt:lpstr>Correcting Defective Information</vt:lpstr>
      <vt:lpstr>Commissioner Dashboard</vt:lpstr>
      <vt:lpstr>In Addition</vt:lpstr>
      <vt:lpstr>In Sum</vt:lpstr>
      <vt:lpstr>Annual Charter Agreement, JTE</vt:lpstr>
      <vt:lpstr>Need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PC</dc:creator>
  <cp:lastModifiedBy>John Patrick</cp:lastModifiedBy>
  <cp:revision>134</cp:revision>
  <cp:lastPrinted>2023-09-08T19:52:02Z</cp:lastPrinted>
  <dcterms:created xsi:type="dcterms:W3CDTF">2021-01-04T18:59:35Z</dcterms:created>
  <dcterms:modified xsi:type="dcterms:W3CDTF">2023-09-10T20:30:50Z</dcterms:modified>
</cp:coreProperties>
</file>